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theme/theme3.xml" ContentType="application/vnd.openxmlformats-officedocument.theme+xml"/>
  <Override PartName="/ppt/slideLayouts/slideLayout24.xml" ContentType="application/vnd.openxmlformats-officedocument.presentationml.slideLayout+xml"/>
  <Override PartName="/ppt/theme/theme4.xml" ContentType="application/vnd.openxmlformats-officedocument.theme+xml"/>
  <Override PartName="/ppt/slideLayouts/slideLayout25.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ink/ink1.xml" ContentType="application/inkml+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90" r:id="rId4"/>
    <p:sldMasterId id="2147483702" r:id="rId5"/>
    <p:sldMasterId id="2147483685" r:id="rId6"/>
    <p:sldMasterId id="2147483684" r:id="rId7"/>
    <p:sldMasterId id="2147483686" r:id="rId8"/>
  </p:sldMasterIdLst>
  <p:notesMasterIdLst>
    <p:notesMasterId r:id="rId75"/>
  </p:notesMasterIdLst>
  <p:sldIdLst>
    <p:sldId id="256" r:id="rId9"/>
    <p:sldId id="259" r:id="rId10"/>
    <p:sldId id="261" r:id="rId11"/>
    <p:sldId id="511" r:id="rId12"/>
    <p:sldId id="295" r:id="rId13"/>
    <p:sldId id="297" r:id="rId14"/>
    <p:sldId id="262" r:id="rId15"/>
    <p:sldId id="933" r:id="rId16"/>
    <p:sldId id="935" r:id="rId17"/>
    <p:sldId id="445" r:id="rId18"/>
    <p:sldId id="446" r:id="rId19"/>
    <p:sldId id="944" r:id="rId20"/>
    <p:sldId id="978" r:id="rId21"/>
    <p:sldId id="979" r:id="rId22"/>
    <p:sldId id="980" r:id="rId23"/>
    <p:sldId id="270" r:id="rId24"/>
    <p:sldId id="940" r:id="rId25"/>
    <p:sldId id="943" r:id="rId26"/>
    <p:sldId id="981" r:id="rId27"/>
    <p:sldId id="945" r:id="rId28"/>
    <p:sldId id="974" r:id="rId29"/>
    <p:sldId id="946" r:id="rId30"/>
    <p:sldId id="976" r:id="rId31"/>
    <p:sldId id="947" r:id="rId32"/>
    <p:sldId id="975" r:id="rId33"/>
    <p:sldId id="982" r:id="rId34"/>
    <p:sldId id="977" r:id="rId35"/>
    <p:sldId id="984" r:id="rId36"/>
    <p:sldId id="985" r:id="rId37"/>
    <p:sldId id="1496" r:id="rId38"/>
    <p:sldId id="986" r:id="rId39"/>
    <p:sldId id="987" r:id="rId40"/>
    <p:sldId id="988" r:id="rId41"/>
    <p:sldId id="995" r:id="rId42"/>
    <p:sldId id="942" r:id="rId43"/>
    <p:sldId id="992" r:id="rId44"/>
    <p:sldId id="997" r:id="rId45"/>
    <p:sldId id="1497" r:id="rId46"/>
    <p:sldId id="465" r:id="rId47"/>
    <p:sldId id="989" r:id="rId48"/>
    <p:sldId id="990" r:id="rId49"/>
    <p:sldId id="991" r:id="rId50"/>
    <p:sldId id="1825" r:id="rId51"/>
    <p:sldId id="1833" r:id="rId52"/>
    <p:sldId id="1834" r:id="rId53"/>
    <p:sldId id="1847" r:id="rId54"/>
    <p:sldId id="1848" r:id="rId55"/>
    <p:sldId id="1841" r:id="rId56"/>
    <p:sldId id="1498" r:id="rId57"/>
    <p:sldId id="1869" r:id="rId58"/>
    <p:sldId id="1871" r:id="rId59"/>
    <p:sldId id="1872" r:id="rId60"/>
    <p:sldId id="1873" r:id="rId61"/>
    <p:sldId id="1874" r:id="rId62"/>
    <p:sldId id="1878" r:id="rId63"/>
    <p:sldId id="1877" r:id="rId64"/>
    <p:sldId id="1879" r:id="rId65"/>
    <p:sldId id="1881" r:id="rId66"/>
    <p:sldId id="1882" r:id="rId67"/>
    <p:sldId id="1883" r:id="rId68"/>
    <p:sldId id="1870" r:id="rId69"/>
    <p:sldId id="1865" r:id="rId70"/>
    <p:sldId id="994" r:id="rId71"/>
    <p:sldId id="937" r:id="rId72"/>
    <p:sldId id="1499" r:id="rId73"/>
    <p:sldId id="936" r:id="rId7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BE699"/>
    <a:srgbClr val="FFFD78"/>
    <a:srgbClr val="FFD579"/>
    <a:srgbClr val="00549F"/>
    <a:srgbClr val="5E6A71"/>
    <a:srgbClr val="0098DB"/>
    <a:srgbClr val="A5ACA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362"/>
    <p:restoredTop sz="94675"/>
  </p:normalViewPr>
  <p:slideViewPr>
    <p:cSldViewPr>
      <p:cViewPr varScale="1">
        <p:scale>
          <a:sx n="81" d="100"/>
          <a:sy n="81" d="100"/>
        </p:scale>
        <p:origin x="1912" y="184"/>
      </p:cViewPr>
      <p:guideLst>
        <p:guide orient="horz" pos="2160"/>
        <p:guide pos="2880"/>
      </p:guideLst>
    </p:cSldViewPr>
  </p:slideViewPr>
  <p:notesTextViewPr>
    <p:cViewPr>
      <p:scale>
        <a:sx n="114" d="100"/>
        <a:sy n="114" d="100"/>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8.xml"/><Relationship Id="rId21" Type="http://schemas.openxmlformats.org/officeDocument/2006/relationships/slide" Target="slides/slide13.xml"/><Relationship Id="rId42" Type="http://schemas.openxmlformats.org/officeDocument/2006/relationships/slide" Target="slides/slide34.xml"/><Relationship Id="rId47" Type="http://schemas.openxmlformats.org/officeDocument/2006/relationships/slide" Target="slides/slide39.xml"/><Relationship Id="rId63" Type="http://schemas.openxmlformats.org/officeDocument/2006/relationships/slide" Target="slides/slide55.xml"/><Relationship Id="rId68" Type="http://schemas.openxmlformats.org/officeDocument/2006/relationships/slide" Target="slides/slide60.xml"/><Relationship Id="rId16" Type="http://schemas.openxmlformats.org/officeDocument/2006/relationships/slide" Target="slides/slide8.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slide" Target="slides/slide37.xml"/><Relationship Id="rId53" Type="http://schemas.openxmlformats.org/officeDocument/2006/relationships/slide" Target="slides/slide45.xml"/><Relationship Id="rId58" Type="http://schemas.openxmlformats.org/officeDocument/2006/relationships/slide" Target="slides/slide50.xml"/><Relationship Id="rId66" Type="http://schemas.openxmlformats.org/officeDocument/2006/relationships/slide" Target="slides/slide58.xml"/><Relationship Id="rId74" Type="http://schemas.openxmlformats.org/officeDocument/2006/relationships/slide" Target="slides/slide66.xml"/><Relationship Id="rId79" Type="http://schemas.openxmlformats.org/officeDocument/2006/relationships/tableStyles" Target="tableStyles.xml"/><Relationship Id="rId5" Type="http://schemas.openxmlformats.org/officeDocument/2006/relationships/slideMaster" Target="slideMasters/slideMaster2.xml"/><Relationship Id="rId61" Type="http://schemas.openxmlformats.org/officeDocument/2006/relationships/slide" Target="slides/slide53.xml"/><Relationship Id="rId19" Type="http://schemas.openxmlformats.org/officeDocument/2006/relationships/slide" Target="slides/slide1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slide" Target="slides/slide40.xml"/><Relationship Id="rId56" Type="http://schemas.openxmlformats.org/officeDocument/2006/relationships/slide" Target="slides/slide48.xml"/><Relationship Id="rId64" Type="http://schemas.openxmlformats.org/officeDocument/2006/relationships/slide" Target="slides/slide56.xml"/><Relationship Id="rId69" Type="http://schemas.openxmlformats.org/officeDocument/2006/relationships/slide" Target="slides/slide61.xml"/><Relationship Id="rId77" Type="http://schemas.openxmlformats.org/officeDocument/2006/relationships/viewProps" Target="viewProps.xml"/><Relationship Id="rId8" Type="http://schemas.openxmlformats.org/officeDocument/2006/relationships/slideMaster" Target="slideMasters/slideMaster5.xml"/><Relationship Id="rId51" Type="http://schemas.openxmlformats.org/officeDocument/2006/relationships/slide" Target="slides/slide43.xml"/><Relationship Id="rId72" Type="http://schemas.openxmlformats.org/officeDocument/2006/relationships/slide" Target="slides/slide64.xml"/><Relationship Id="rId3" Type="http://schemas.openxmlformats.org/officeDocument/2006/relationships/customXml" Target="../customXml/item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59" Type="http://schemas.openxmlformats.org/officeDocument/2006/relationships/slide" Target="slides/slide51.xml"/><Relationship Id="rId67" Type="http://schemas.openxmlformats.org/officeDocument/2006/relationships/slide" Target="slides/slide59.xml"/><Relationship Id="rId20" Type="http://schemas.openxmlformats.org/officeDocument/2006/relationships/slide" Target="slides/slide12.xml"/><Relationship Id="rId41" Type="http://schemas.openxmlformats.org/officeDocument/2006/relationships/slide" Target="slides/slide33.xml"/><Relationship Id="rId54" Type="http://schemas.openxmlformats.org/officeDocument/2006/relationships/slide" Target="slides/slide46.xml"/><Relationship Id="rId62" Type="http://schemas.openxmlformats.org/officeDocument/2006/relationships/slide" Target="slides/slide54.xml"/><Relationship Id="rId70" Type="http://schemas.openxmlformats.org/officeDocument/2006/relationships/slide" Target="slides/slide62.xml"/><Relationship Id="rId75"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openxmlformats.org/officeDocument/2006/relationships/slide" Target="slides/slide49.xml"/><Relationship Id="rId10" Type="http://schemas.openxmlformats.org/officeDocument/2006/relationships/slide" Target="slides/slide2.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slide" Target="slides/slide44.xml"/><Relationship Id="rId60" Type="http://schemas.openxmlformats.org/officeDocument/2006/relationships/slide" Target="slides/slide52.xml"/><Relationship Id="rId65" Type="http://schemas.openxmlformats.org/officeDocument/2006/relationships/slide" Target="slides/slide57.xml"/><Relationship Id="rId73" Type="http://schemas.openxmlformats.org/officeDocument/2006/relationships/slide" Target="slides/slide65.xml"/><Relationship Id="rId78"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1.xml"/><Relationship Id="rId13" Type="http://schemas.openxmlformats.org/officeDocument/2006/relationships/slide" Target="slides/slide5.xml"/><Relationship Id="rId18" Type="http://schemas.openxmlformats.org/officeDocument/2006/relationships/slide" Target="slides/slide10.xml"/><Relationship Id="rId39" Type="http://schemas.openxmlformats.org/officeDocument/2006/relationships/slide" Target="slides/slide31.xml"/><Relationship Id="rId34" Type="http://schemas.openxmlformats.org/officeDocument/2006/relationships/slide" Target="slides/slide26.xml"/><Relationship Id="rId50" Type="http://schemas.openxmlformats.org/officeDocument/2006/relationships/slide" Target="slides/slide42.xml"/><Relationship Id="rId55" Type="http://schemas.openxmlformats.org/officeDocument/2006/relationships/slide" Target="slides/slide47.xml"/><Relationship Id="rId76" Type="http://schemas.openxmlformats.org/officeDocument/2006/relationships/presProps" Target="presProps.xml"/><Relationship Id="rId7" Type="http://schemas.openxmlformats.org/officeDocument/2006/relationships/slideMaster" Target="slideMasters/slideMaster4.xml"/><Relationship Id="rId71" Type="http://schemas.openxmlformats.org/officeDocument/2006/relationships/slide" Target="slides/slide63.xml"/><Relationship Id="rId2" Type="http://schemas.openxmlformats.org/officeDocument/2006/relationships/customXml" Target="../customXml/item2.xml"/><Relationship Id="rId29" Type="http://schemas.openxmlformats.org/officeDocument/2006/relationships/slide" Target="slides/slide2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697C5FB-FA8A-044B-A388-C05C3C4505AC}" type="doc">
      <dgm:prSet loTypeId="urn:microsoft.com/office/officeart/2005/8/layout/radial3" loCatId="" qsTypeId="urn:microsoft.com/office/officeart/2005/8/quickstyle/simple1" qsCatId="simple" csTypeId="urn:microsoft.com/office/officeart/2005/8/colors/accent1_2" csCatId="accent1" phldr="1"/>
      <dgm:spPr/>
      <dgm:t>
        <a:bodyPr/>
        <a:lstStyle/>
        <a:p>
          <a:endParaRPr lang="en-US"/>
        </a:p>
      </dgm:t>
    </dgm:pt>
    <dgm:pt modelId="{3FEDEF11-554D-B044-8C84-D023ED95B2F6}">
      <dgm:prSet phldrT="[Text]" custT="1"/>
      <dgm:spPr>
        <a:solidFill>
          <a:schemeClr val="bg2">
            <a:lumMod val="40000"/>
            <a:lumOff val="60000"/>
            <a:alpha val="50000"/>
          </a:schemeClr>
        </a:solidFill>
      </dgm:spPr>
      <dgm:t>
        <a:bodyPr/>
        <a:lstStyle/>
        <a:p>
          <a:r>
            <a:rPr lang="en-US" sz="3200" dirty="0"/>
            <a:t>Text Sources</a:t>
          </a:r>
        </a:p>
      </dgm:t>
    </dgm:pt>
    <dgm:pt modelId="{8B222627-5391-E141-8EA3-CF541C552C5E}" type="parTrans" cxnId="{4BBB656C-E8EE-954C-812C-9E1B3838EDB7}">
      <dgm:prSet/>
      <dgm:spPr/>
      <dgm:t>
        <a:bodyPr/>
        <a:lstStyle/>
        <a:p>
          <a:endParaRPr lang="en-US"/>
        </a:p>
      </dgm:t>
    </dgm:pt>
    <dgm:pt modelId="{B33208CE-F6F2-9A4B-9870-D97C2E9D1155}" type="sibTrans" cxnId="{4BBB656C-E8EE-954C-812C-9E1B3838EDB7}">
      <dgm:prSet/>
      <dgm:spPr/>
      <dgm:t>
        <a:bodyPr/>
        <a:lstStyle/>
        <a:p>
          <a:endParaRPr lang="en-US"/>
        </a:p>
      </dgm:t>
    </dgm:pt>
    <dgm:pt modelId="{D199F3AD-9719-4F45-BFAC-306A6C904E14}">
      <dgm:prSet phldrT="[Text]" custT="1"/>
      <dgm:spPr>
        <a:solidFill>
          <a:srgbClr val="FFD579">
            <a:alpha val="50000"/>
          </a:srgbClr>
        </a:solidFill>
      </dgm:spPr>
      <dgm:t>
        <a:bodyPr/>
        <a:lstStyle/>
        <a:p>
          <a:r>
            <a:rPr lang="en-US" sz="1600" dirty="0"/>
            <a:t>Health care and Life Sciences</a:t>
          </a:r>
        </a:p>
      </dgm:t>
    </dgm:pt>
    <dgm:pt modelId="{48660BCE-1D27-6445-B790-2F86BAEBD433}" type="parTrans" cxnId="{0D1E1B1B-3B6C-C64A-93AB-9C64A63B9A4A}">
      <dgm:prSet/>
      <dgm:spPr/>
      <dgm:t>
        <a:bodyPr/>
        <a:lstStyle/>
        <a:p>
          <a:endParaRPr lang="en-US"/>
        </a:p>
      </dgm:t>
    </dgm:pt>
    <dgm:pt modelId="{96925482-7213-F44A-9486-B86276D0B8F5}" type="sibTrans" cxnId="{0D1E1B1B-3B6C-C64A-93AB-9C64A63B9A4A}">
      <dgm:prSet/>
      <dgm:spPr/>
      <dgm:t>
        <a:bodyPr/>
        <a:lstStyle/>
        <a:p>
          <a:endParaRPr lang="en-US"/>
        </a:p>
      </dgm:t>
    </dgm:pt>
    <dgm:pt modelId="{72571370-F4B7-6545-A3C1-2D8831991A3D}">
      <dgm:prSet phldrT="[Text]" custT="1"/>
      <dgm:spPr>
        <a:solidFill>
          <a:srgbClr val="FFFD78">
            <a:alpha val="50000"/>
          </a:srgbClr>
        </a:solidFill>
      </dgm:spPr>
      <dgm:t>
        <a:bodyPr/>
        <a:lstStyle/>
        <a:p>
          <a:r>
            <a:rPr lang="en-US" sz="1600" dirty="0"/>
            <a:t>Retail</a:t>
          </a:r>
        </a:p>
      </dgm:t>
    </dgm:pt>
    <dgm:pt modelId="{ECEAA677-E320-B14D-8A32-6960CC64378A}" type="parTrans" cxnId="{45C2FB58-77C9-2D48-A75D-D9F671BB7F6C}">
      <dgm:prSet/>
      <dgm:spPr/>
      <dgm:t>
        <a:bodyPr/>
        <a:lstStyle/>
        <a:p>
          <a:endParaRPr lang="en-US"/>
        </a:p>
      </dgm:t>
    </dgm:pt>
    <dgm:pt modelId="{F42EC777-865A-8C4A-A373-DD6E10DAA99A}" type="sibTrans" cxnId="{45C2FB58-77C9-2D48-A75D-D9F671BB7F6C}">
      <dgm:prSet/>
      <dgm:spPr/>
      <dgm:t>
        <a:bodyPr/>
        <a:lstStyle/>
        <a:p>
          <a:endParaRPr lang="en-US"/>
        </a:p>
      </dgm:t>
    </dgm:pt>
    <dgm:pt modelId="{A400BDF2-DFB4-6C44-9FFF-8F58E551D01C}">
      <dgm:prSet phldrT="[Text]" custT="1"/>
      <dgm:spPr>
        <a:solidFill>
          <a:schemeClr val="tx2">
            <a:lumMod val="20000"/>
            <a:lumOff val="80000"/>
            <a:alpha val="50000"/>
          </a:schemeClr>
        </a:solidFill>
      </dgm:spPr>
      <dgm:t>
        <a:bodyPr/>
        <a:lstStyle/>
        <a:p>
          <a:r>
            <a:rPr lang="en-US" sz="1600" dirty="0"/>
            <a:t>Travel and Hospitality</a:t>
          </a:r>
        </a:p>
      </dgm:t>
    </dgm:pt>
    <dgm:pt modelId="{05E4C1EE-017B-9E49-91BE-3B96EA5088DC}" type="parTrans" cxnId="{632F01E2-D40D-5942-A373-118BB7862873}">
      <dgm:prSet/>
      <dgm:spPr/>
      <dgm:t>
        <a:bodyPr/>
        <a:lstStyle/>
        <a:p>
          <a:endParaRPr lang="en-US"/>
        </a:p>
      </dgm:t>
    </dgm:pt>
    <dgm:pt modelId="{9F07316E-80C5-3F49-BD4F-5633F5DB94C3}" type="sibTrans" cxnId="{632F01E2-D40D-5942-A373-118BB7862873}">
      <dgm:prSet/>
      <dgm:spPr/>
      <dgm:t>
        <a:bodyPr/>
        <a:lstStyle/>
        <a:p>
          <a:endParaRPr lang="en-US"/>
        </a:p>
      </dgm:t>
    </dgm:pt>
    <dgm:pt modelId="{E626AA06-8AD5-814A-BB89-5E91AAFD08AD}">
      <dgm:prSet phldrT="[Text]" custT="1"/>
      <dgm:spPr>
        <a:solidFill>
          <a:srgbClr val="92D050">
            <a:alpha val="50000"/>
          </a:srgbClr>
        </a:solidFill>
      </dgm:spPr>
      <dgm:t>
        <a:bodyPr/>
        <a:lstStyle/>
        <a:p>
          <a:r>
            <a:rPr lang="en-US" sz="1600" dirty="0"/>
            <a:t>Banking and Financial Services</a:t>
          </a:r>
        </a:p>
      </dgm:t>
    </dgm:pt>
    <dgm:pt modelId="{84BDFC1D-179B-FE4F-AD87-3D5E06D56483}" type="parTrans" cxnId="{DDBD917F-7A37-5246-A5EF-1E7FEFF43363}">
      <dgm:prSet/>
      <dgm:spPr/>
      <dgm:t>
        <a:bodyPr/>
        <a:lstStyle/>
        <a:p>
          <a:endParaRPr lang="en-US"/>
        </a:p>
      </dgm:t>
    </dgm:pt>
    <dgm:pt modelId="{C6A87BD1-296E-254E-B74D-4C2376807E4C}" type="sibTrans" cxnId="{DDBD917F-7A37-5246-A5EF-1E7FEFF43363}">
      <dgm:prSet/>
      <dgm:spPr/>
      <dgm:t>
        <a:bodyPr/>
        <a:lstStyle/>
        <a:p>
          <a:endParaRPr lang="en-US"/>
        </a:p>
      </dgm:t>
    </dgm:pt>
    <dgm:pt modelId="{A171B2CC-1A1C-D64C-8DA1-ABC423D992CB}">
      <dgm:prSet phldrT="[Text]" custT="1"/>
      <dgm:spPr>
        <a:solidFill>
          <a:schemeClr val="tx1">
            <a:lumMod val="20000"/>
            <a:lumOff val="80000"/>
            <a:alpha val="50000"/>
          </a:schemeClr>
        </a:solidFill>
      </dgm:spPr>
      <dgm:t>
        <a:bodyPr/>
        <a:lstStyle/>
        <a:p>
          <a:r>
            <a:rPr lang="en-US" sz="1600" dirty="0"/>
            <a:t>Telecommunications and High Tech</a:t>
          </a:r>
        </a:p>
      </dgm:t>
    </dgm:pt>
    <dgm:pt modelId="{5F2CEDEB-DD40-394D-9C37-8915A182A5E3}" type="parTrans" cxnId="{BAE2AE73-256D-CF4B-A426-5B2B38CB4435}">
      <dgm:prSet/>
      <dgm:spPr/>
      <dgm:t>
        <a:bodyPr/>
        <a:lstStyle/>
        <a:p>
          <a:endParaRPr lang="en-US"/>
        </a:p>
      </dgm:t>
    </dgm:pt>
    <dgm:pt modelId="{10028507-17A1-F44E-A3CE-4E5D66644A3D}" type="sibTrans" cxnId="{BAE2AE73-256D-CF4B-A426-5B2B38CB4435}">
      <dgm:prSet/>
      <dgm:spPr/>
      <dgm:t>
        <a:bodyPr/>
        <a:lstStyle/>
        <a:p>
          <a:endParaRPr lang="en-US"/>
        </a:p>
      </dgm:t>
    </dgm:pt>
    <dgm:pt modelId="{4FCE7C65-3BA1-804A-8375-D81411A49F0B}">
      <dgm:prSet phldrT="[Text]" custT="1"/>
      <dgm:spPr>
        <a:solidFill>
          <a:schemeClr val="tx1">
            <a:lumMod val="20000"/>
            <a:lumOff val="80000"/>
            <a:alpha val="50000"/>
          </a:schemeClr>
        </a:solidFill>
      </dgm:spPr>
      <dgm:t>
        <a:bodyPr/>
        <a:lstStyle/>
        <a:p>
          <a:r>
            <a:rPr lang="en-US" sz="1600" dirty="0"/>
            <a:t>Construction</a:t>
          </a:r>
        </a:p>
      </dgm:t>
    </dgm:pt>
    <dgm:pt modelId="{8B9D3AD5-DE30-C249-A846-6EC90851CCAB}" type="parTrans" cxnId="{60FBEF34-1F73-EE48-A7BD-01A701F807A7}">
      <dgm:prSet/>
      <dgm:spPr/>
      <dgm:t>
        <a:bodyPr/>
        <a:lstStyle/>
        <a:p>
          <a:endParaRPr lang="en-US"/>
        </a:p>
      </dgm:t>
    </dgm:pt>
    <dgm:pt modelId="{8FBFD8EE-EE2A-5F4B-80E7-D421386B841E}" type="sibTrans" cxnId="{60FBEF34-1F73-EE48-A7BD-01A701F807A7}">
      <dgm:prSet/>
      <dgm:spPr/>
      <dgm:t>
        <a:bodyPr/>
        <a:lstStyle/>
        <a:p>
          <a:endParaRPr lang="en-US"/>
        </a:p>
      </dgm:t>
    </dgm:pt>
    <dgm:pt modelId="{4A6B49EA-5324-474F-8198-F6B4D907E748}">
      <dgm:prSet phldrT="[Text]" custT="1"/>
      <dgm:spPr>
        <a:solidFill>
          <a:schemeClr val="tx1">
            <a:lumMod val="20000"/>
            <a:lumOff val="80000"/>
            <a:alpha val="50000"/>
          </a:schemeClr>
        </a:solidFill>
      </dgm:spPr>
      <dgm:t>
        <a:bodyPr/>
        <a:lstStyle/>
        <a:p>
          <a:pPr rtl="0"/>
          <a:endParaRPr lang="en-US" sz="1600" dirty="0"/>
        </a:p>
      </dgm:t>
    </dgm:pt>
    <dgm:pt modelId="{DDF3C080-C793-0845-961A-D8D7B7439D1B}" type="parTrans" cxnId="{D81B7AE7-B543-EB4E-B77E-5A68DB6DB556}">
      <dgm:prSet/>
      <dgm:spPr/>
      <dgm:t>
        <a:bodyPr/>
        <a:lstStyle/>
        <a:p>
          <a:endParaRPr lang="en-US"/>
        </a:p>
      </dgm:t>
    </dgm:pt>
    <dgm:pt modelId="{E31B4FF7-E0CD-654E-AF8A-C7AA43946585}" type="sibTrans" cxnId="{D81B7AE7-B543-EB4E-B77E-5A68DB6DB556}">
      <dgm:prSet/>
      <dgm:spPr/>
      <dgm:t>
        <a:bodyPr/>
        <a:lstStyle/>
        <a:p>
          <a:endParaRPr lang="en-US"/>
        </a:p>
      </dgm:t>
    </dgm:pt>
    <dgm:pt modelId="{880242C4-C916-BB4B-B712-5946AA4E4574}" type="pres">
      <dgm:prSet presAssocID="{A697C5FB-FA8A-044B-A388-C05C3C4505AC}" presName="composite" presStyleCnt="0">
        <dgm:presLayoutVars>
          <dgm:chMax val="1"/>
          <dgm:dir/>
          <dgm:resizeHandles val="exact"/>
        </dgm:presLayoutVars>
      </dgm:prSet>
      <dgm:spPr/>
    </dgm:pt>
    <dgm:pt modelId="{CB061C9E-EE79-B341-B062-6E5DAF2FE632}" type="pres">
      <dgm:prSet presAssocID="{A697C5FB-FA8A-044B-A388-C05C3C4505AC}" presName="radial" presStyleCnt="0">
        <dgm:presLayoutVars>
          <dgm:animLvl val="ctr"/>
        </dgm:presLayoutVars>
      </dgm:prSet>
      <dgm:spPr/>
    </dgm:pt>
    <dgm:pt modelId="{A162D8DF-EB96-1548-8257-7FE7A8D66ADD}" type="pres">
      <dgm:prSet presAssocID="{3FEDEF11-554D-B044-8C84-D023ED95B2F6}" presName="centerShape" presStyleLbl="vennNode1" presStyleIdx="0" presStyleCnt="7"/>
      <dgm:spPr/>
    </dgm:pt>
    <dgm:pt modelId="{235BE79B-1CFB-CB45-BC11-D3605772329E}" type="pres">
      <dgm:prSet presAssocID="{D199F3AD-9719-4F45-BFAC-306A6C904E14}" presName="node" presStyleLbl="vennNode1" presStyleIdx="1" presStyleCnt="7" custScaleX="137821" custRadScaleRad="101773" custRadScaleInc="6823">
        <dgm:presLayoutVars>
          <dgm:bulletEnabled val="1"/>
        </dgm:presLayoutVars>
      </dgm:prSet>
      <dgm:spPr/>
    </dgm:pt>
    <dgm:pt modelId="{D5D07317-C917-EA49-9069-C7FB8CFAB850}" type="pres">
      <dgm:prSet presAssocID="{72571370-F4B7-6545-A3C1-2D8831991A3D}" presName="node" presStyleLbl="vennNode1" presStyleIdx="2" presStyleCnt="7" custScaleX="130248">
        <dgm:presLayoutVars>
          <dgm:bulletEnabled val="1"/>
        </dgm:presLayoutVars>
      </dgm:prSet>
      <dgm:spPr/>
    </dgm:pt>
    <dgm:pt modelId="{990EB8B5-CE12-7F44-8FF4-F56EEE8EEB63}" type="pres">
      <dgm:prSet presAssocID="{A400BDF2-DFB4-6C44-9FFF-8F58E551D01C}" presName="node" presStyleLbl="vennNode1" presStyleIdx="3" presStyleCnt="7" custScaleX="129005">
        <dgm:presLayoutVars>
          <dgm:bulletEnabled val="1"/>
        </dgm:presLayoutVars>
      </dgm:prSet>
      <dgm:spPr/>
    </dgm:pt>
    <dgm:pt modelId="{436E93D3-450D-DC41-B0AC-30EF848642A6}" type="pres">
      <dgm:prSet presAssocID="{E626AA06-8AD5-814A-BB89-5E91AAFD08AD}" presName="node" presStyleLbl="vennNode1" presStyleIdx="4" presStyleCnt="7" custScaleX="131893">
        <dgm:presLayoutVars>
          <dgm:bulletEnabled val="1"/>
        </dgm:presLayoutVars>
      </dgm:prSet>
      <dgm:spPr/>
    </dgm:pt>
    <dgm:pt modelId="{4BE8F375-B996-F047-A041-4FF5079A53C4}" type="pres">
      <dgm:prSet presAssocID="{A171B2CC-1A1C-D64C-8DA1-ABC423D992CB}" presName="node" presStyleLbl="vennNode1" presStyleIdx="5" presStyleCnt="7" custScaleX="140033">
        <dgm:presLayoutVars>
          <dgm:bulletEnabled val="1"/>
        </dgm:presLayoutVars>
      </dgm:prSet>
      <dgm:spPr/>
    </dgm:pt>
    <dgm:pt modelId="{D49E6D68-5E42-354E-A784-F08A2F1A3F6F}" type="pres">
      <dgm:prSet presAssocID="{4FCE7C65-3BA1-804A-8375-D81411A49F0B}" presName="node" presStyleLbl="vennNode1" presStyleIdx="6" presStyleCnt="7" custScaleX="141263">
        <dgm:presLayoutVars>
          <dgm:bulletEnabled val="1"/>
        </dgm:presLayoutVars>
      </dgm:prSet>
      <dgm:spPr/>
    </dgm:pt>
  </dgm:ptLst>
  <dgm:cxnLst>
    <dgm:cxn modelId="{0D1E1B1B-3B6C-C64A-93AB-9C64A63B9A4A}" srcId="{3FEDEF11-554D-B044-8C84-D023ED95B2F6}" destId="{D199F3AD-9719-4F45-BFAC-306A6C904E14}" srcOrd="0" destOrd="0" parTransId="{48660BCE-1D27-6445-B790-2F86BAEBD433}" sibTransId="{96925482-7213-F44A-9486-B86276D0B8F5}"/>
    <dgm:cxn modelId="{B38A772B-F384-6F47-83B6-BC9DAD9F27A7}" type="presOf" srcId="{A697C5FB-FA8A-044B-A388-C05C3C4505AC}" destId="{880242C4-C916-BB4B-B712-5946AA4E4574}" srcOrd="0" destOrd="0" presId="urn:microsoft.com/office/officeart/2005/8/layout/radial3"/>
    <dgm:cxn modelId="{1081102F-7D6C-5344-BDDB-61A6BD976821}" type="presOf" srcId="{D199F3AD-9719-4F45-BFAC-306A6C904E14}" destId="{235BE79B-1CFB-CB45-BC11-D3605772329E}" srcOrd="0" destOrd="0" presId="urn:microsoft.com/office/officeart/2005/8/layout/radial3"/>
    <dgm:cxn modelId="{60FBEF34-1F73-EE48-A7BD-01A701F807A7}" srcId="{3FEDEF11-554D-B044-8C84-D023ED95B2F6}" destId="{4FCE7C65-3BA1-804A-8375-D81411A49F0B}" srcOrd="5" destOrd="0" parTransId="{8B9D3AD5-DE30-C249-A846-6EC90851CCAB}" sibTransId="{8FBFD8EE-EE2A-5F4B-80E7-D421386B841E}"/>
    <dgm:cxn modelId="{45C2FB58-77C9-2D48-A75D-D9F671BB7F6C}" srcId="{3FEDEF11-554D-B044-8C84-D023ED95B2F6}" destId="{72571370-F4B7-6545-A3C1-2D8831991A3D}" srcOrd="1" destOrd="0" parTransId="{ECEAA677-E320-B14D-8A32-6960CC64378A}" sibTransId="{F42EC777-865A-8C4A-A373-DD6E10DAA99A}"/>
    <dgm:cxn modelId="{88B1516C-8790-854F-8D9D-AF4706452FDB}" type="presOf" srcId="{4FCE7C65-3BA1-804A-8375-D81411A49F0B}" destId="{D49E6D68-5E42-354E-A784-F08A2F1A3F6F}" srcOrd="0" destOrd="0" presId="urn:microsoft.com/office/officeart/2005/8/layout/radial3"/>
    <dgm:cxn modelId="{4BBB656C-E8EE-954C-812C-9E1B3838EDB7}" srcId="{A697C5FB-FA8A-044B-A388-C05C3C4505AC}" destId="{3FEDEF11-554D-B044-8C84-D023ED95B2F6}" srcOrd="0" destOrd="0" parTransId="{8B222627-5391-E141-8EA3-CF541C552C5E}" sibTransId="{B33208CE-F6F2-9A4B-9870-D97C2E9D1155}"/>
    <dgm:cxn modelId="{BAE2AE73-256D-CF4B-A426-5B2B38CB4435}" srcId="{3FEDEF11-554D-B044-8C84-D023ED95B2F6}" destId="{A171B2CC-1A1C-D64C-8DA1-ABC423D992CB}" srcOrd="4" destOrd="0" parTransId="{5F2CEDEB-DD40-394D-9C37-8915A182A5E3}" sibTransId="{10028507-17A1-F44E-A3CE-4E5D66644A3D}"/>
    <dgm:cxn modelId="{DDBD917F-7A37-5246-A5EF-1E7FEFF43363}" srcId="{3FEDEF11-554D-B044-8C84-D023ED95B2F6}" destId="{E626AA06-8AD5-814A-BB89-5E91AAFD08AD}" srcOrd="3" destOrd="0" parTransId="{84BDFC1D-179B-FE4F-AD87-3D5E06D56483}" sibTransId="{C6A87BD1-296E-254E-B74D-4C2376807E4C}"/>
    <dgm:cxn modelId="{8021FD83-6B2D-1440-9170-C0AA353AB87F}" type="presOf" srcId="{A400BDF2-DFB4-6C44-9FFF-8F58E551D01C}" destId="{990EB8B5-CE12-7F44-8FF4-F56EEE8EEB63}" srcOrd="0" destOrd="0" presId="urn:microsoft.com/office/officeart/2005/8/layout/radial3"/>
    <dgm:cxn modelId="{72B6A1C3-6B4E-C548-841E-C982C57344B0}" type="presOf" srcId="{72571370-F4B7-6545-A3C1-2D8831991A3D}" destId="{D5D07317-C917-EA49-9069-C7FB8CFAB850}" srcOrd="0" destOrd="0" presId="urn:microsoft.com/office/officeart/2005/8/layout/radial3"/>
    <dgm:cxn modelId="{F62CF8C7-47D7-AA41-94A3-8523B3C7AE89}" type="presOf" srcId="{E626AA06-8AD5-814A-BB89-5E91AAFD08AD}" destId="{436E93D3-450D-DC41-B0AC-30EF848642A6}" srcOrd="0" destOrd="0" presId="urn:microsoft.com/office/officeart/2005/8/layout/radial3"/>
    <dgm:cxn modelId="{632F01E2-D40D-5942-A373-118BB7862873}" srcId="{3FEDEF11-554D-B044-8C84-D023ED95B2F6}" destId="{A400BDF2-DFB4-6C44-9FFF-8F58E551D01C}" srcOrd="2" destOrd="0" parTransId="{05E4C1EE-017B-9E49-91BE-3B96EA5088DC}" sibTransId="{9F07316E-80C5-3F49-BD4F-5633F5DB94C3}"/>
    <dgm:cxn modelId="{D81B7AE7-B543-EB4E-B77E-5A68DB6DB556}" srcId="{A697C5FB-FA8A-044B-A388-C05C3C4505AC}" destId="{4A6B49EA-5324-474F-8198-F6B4D907E748}" srcOrd="1" destOrd="0" parTransId="{DDF3C080-C793-0845-961A-D8D7B7439D1B}" sibTransId="{E31B4FF7-E0CD-654E-AF8A-C7AA43946585}"/>
    <dgm:cxn modelId="{49AABDF0-F63C-C647-A73A-264F4DE359DC}" type="presOf" srcId="{A171B2CC-1A1C-D64C-8DA1-ABC423D992CB}" destId="{4BE8F375-B996-F047-A041-4FF5079A53C4}" srcOrd="0" destOrd="0" presId="urn:microsoft.com/office/officeart/2005/8/layout/radial3"/>
    <dgm:cxn modelId="{3DE744FE-EF33-9F4E-9A75-7C935B25971D}" type="presOf" srcId="{3FEDEF11-554D-B044-8C84-D023ED95B2F6}" destId="{A162D8DF-EB96-1548-8257-7FE7A8D66ADD}" srcOrd="0" destOrd="0" presId="urn:microsoft.com/office/officeart/2005/8/layout/radial3"/>
    <dgm:cxn modelId="{D4700B14-D55A-BD41-B6D0-D11F64675654}" type="presParOf" srcId="{880242C4-C916-BB4B-B712-5946AA4E4574}" destId="{CB061C9E-EE79-B341-B062-6E5DAF2FE632}" srcOrd="0" destOrd="0" presId="urn:microsoft.com/office/officeart/2005/8/layout/radial3"/>
    <dgm:cxn modelId="{E01DB66F-3127-104A-93DB-FC4C30A5AF73}" type="presParOf" srcId="{CB061C9E-EE79-B341-B062-6E5DAF2FE632}" destId="{A162D8DF-EB96-1548-8257-7FE7A8D66ADD}" srcOrd="0" destOrd="0" presId="urn:microsoft.com/office/officeart/2005/8/layout/radial3"/>
    <dgm:cxn modelId="{57559B82-EA29-DB4A-8DAA-FE80FFA74105}" type="presParOf" srcId="{CB061C9E-EE79-B341-B062-6E5DAF2FE632}" destId="{235BE79B-1CFB-CB45-BC11-D3605772329E}" srcOrd="1" destOrd="0" presId="urn:microsoft.com/office/officeart/2005/8/layout/radial3"/>
    <dgm:cxn modelId="{0F991130-E0E2-FE48-8CA8-AF929A479494}" type="presParOf" srcId="{CB061C9E-EE79-B341-B062-6E5DAF2FE632}" destId="{D5D07317-C917-EA49-9069-C7FB8CFAB850}" srcOrd="2" destOrd="0" presId="urn:microsoft.com/office/officeart/2005/8/layout/radial3"/>
    <dgm:cxn modelId="{8DCB489A-D53C-A641-B3A7-41D4C79123DA}" type="presParOf" srcId="{CB061C9E-EE79-B341-B062-6E5DAF2FE632}" destId="{990EB8B5-CE12-7F44-8FF4-F56EEE8EEB63}" srcOrd="3" destOrd="0" presId="urn:microsoft.com/office/officeart/2005/8/layout/radial3"/>
    <dgm:cxn modelId="{18EF36B7-AC9F-8C4D-8C81-4C9BCC99FBB5}" type="presParOf" srcId="{CB061C9E-EE79-B341-B062-6E5DAF2FE632}" destId="{436E93D3-450D-DC41-B0AC-30EF848642A6}" srcOrd="4" destOrd="0" presId="urn:microsoft.com/office/officeart/2005/8/layout/radial3"/>
    <dgm:cxn modelId="{E8FEEA14-6E61-0C4E-8987-38CDF3EB87E9}" type="presParOf" srcId="{CB061C9E-EE79-B341-B062-6E5DAF2FE632}" destId="{4BE8F375-B996-F047-A041-4FF5079A53C4}" srcOrd="5" destOrd="0" presId="urn:microsoft.com/office/officeart/2005/8/layout/radial3"/>
    <dgm:cxn modelId="{F7999578-1086-E746-96D3-CE81070706B0}" type="presParOf" srcId="{CB061C9E-EE79-B341-B062-6E5DAF2FE632}" destId="{D49E6D68-5E42-354E-A784-F08A2F1A3F6F}" srcOrd="6" destOrd="0" presId="urn:microsoft.com/office/officeart/2005/8/layout/radial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6E3DD6B-F943-744C-8871-E0C9558B1679}" type="doc">
      <dgm:prSet loTypeId="urn:microsoft.com/office/officeart/2005/8/layout/process4" loCatId="" qsTypeId="urn:microsoft.com/office/officeart/2005/8/quickstyle/simple1" qsCatId="simple" csTypeId="urn:microsoft.com/office/officeart/2005/8/colors/accent1_2" csCatId="accent1" phldr="1"/>
      <dgm:spPr/>
      <dgm:t>
        <a:bodyPr/>
        <a:lstStyle/>
        <a:p>
          <a:endParaRPr lang="en-US"/>
        </a:p>
      </dgm:t>
    </dgm:pt>
    <dgm:pt modelId="{415FCFC4-C4A5-F448-AF2F-08E2BCD9BC91}">
      <dgm:prSet phldrT="[Text]" custT="1"/>
      <dgm:spPr/>
      <dgm:t>
        <a:bodyPr/>
        <a:lstStyle/>
        <a:p>
          <a:pPr rtl="0"/>
          <a:r>
            <a:rPr lang="en-US" sz="2000" dirty="0"/>
            <a:t>Phonological Analysis </a:t>
          </a:r>
        </a:p>
      </dgm:t>
    </dgm:pt>
    <dgm:pt modelId="{9C720EB3-5E33-B646-A494-EA33A868162B}" type="parTrans" cxnId="{B22A734E-062E-4A45-B598-DF16564B89CA}">
      <dgm:prSet/>
      <dgm:spPr/>
      <dgm:t>
        <a:bodyPr/>
        <a:lstStyle/>
        <a:p>
          <a:endParaRPr lang="en-US"/>
        </a:p>
      </dgm:t>
    </dgm:pt>
    <dgm:pt modelId="{744B8819-BE34-8342-A1C6-8D50C3DBA376}" type="sibTrans" cxnId="{B22A734E-062E-4A45-B598-DF16564B89CA}">
      <dgm:prSet/>
      <dgm:spPr/>
      <dgm:t>
        <a:bodyPr/>
        <a:lstStyle/>
        <a:p>
          <a:endParaRPr lang="en-US"/>
        </a:p>
      </dgm:t>
    </dgm:pt>
    <dgm:pt modelId="{13513B5C-04D6-F849-8C85-35C56A33EB47}">
      <dgm:prSet phldrT="[Text]"/>
      <dgm:spPr/>
      <dgm:t>
        <a:bodyPr/>
        <a:lstStyle/>
        <a:p>
          <a:pPr rtl="0"/>
          <a:r>
            <a:rPr lang="en-US" dirty="0"/>
            <a:t>Related to speech ( how words are uttered)</a:t>
          </a:r>
        </a:p>
      </dgm:t>
    </dgm:pt>
    <dgm:pt modelId="{FC4E8BFA-5610-F342-B755-3E453FAAA67D}" type="parTrans" cxnId="{D8B2DC4A-627A-6843-AFE8-30EB1B35295D}">
      <dgm:prSet/>
      <dgm:spPr/>
      <dgm:t>
        <a:bodyPr/>
        <a:lstStyle/>
        <a:p>
          <a:endParaRPr lang="en-US"/>
        </a:p>
      </dgm:t>
    </dgm:pt>
    <dgm:pt modelId="{E16DA665-D28D-5D47-8084-D6131C119E8D}" type="sibTrans" cxnId="{D8B2DC4A-627A-6843-AFE8-30EB1B35295D}">
      <dgm:prSet/>
      <dgm:spPr/>
      <dgm:t>
        <a:bodyPr/>
        <a:lstStyle/>
        <a:p>
          <a:endParaRPr lang="en-US"/>
        </a:p>
      </dgm:t>
    </dgm:pt>
    <dgm:pt modelId="{489ACDC1-E570-634C-8F67-F7ACC2F09CBE}">
      <dgm:prSet phldrT="[Text]" custT="1"/>
      <dgm:spPr>
        <a:solidFill>
          <a:srgbClr val="FFC000"/>
        </a:solidFill>
      </dgm:spPr>
      <dgm:t>
        <a:bodyPr/>
        <a:lstStyle/>
        <a:p>
          <a:r>
            <a:rPr lang="en-US" sz="2000" dirty="0"/>
            <a:t>Morphological Analysis</a:t>
          </a:r>
        </a:p>
      </dgm:t>
    </dgm:pt>
    <dgm:pt modelId="{B597D9E1-B576-5A47-9F39-78A2175A5600}" type="parTrans" cxnId="{8642E9AC-03A5-8F47-BDC4-545EFF77142C}">
      <dgm:prSet/>
      <dgm:spPr/>
      <dgm:t>
        <a:bodyPr/>
        <a:lstStyle/>
        <a:p>
          <a:endParaRPr lang="en-US"/>
        </a:p>
      </dgm:t>
    </dgm:pt>
    <dgm:pt modelId="{10DC27D5-8042-DD44-9777-F6CDB76E10F5}" type="sibTrans" cxnId="{8642E9AC-03A5-8F47-BDC4-545EFF77142C}">
      <dgm:prSet/>
      <dgm:spPr/>
      <dgm:t>
        <a:bodyPr/>
        <a:lstStyle/>
        <a:p>
          <a:endParaRPr lang="en-US"/>
        </a:p>
      </dgm:t>
    </dgm:pt>
    <dgm:pt modelId="{8BE5470C-93D8-6F42-BCA6-2ECA06C1EAC7}">
      <dgm:prSet phldrT="[Text]"/>
      <dgm:spPr/>
      <dgm:t>
        <a:bodyPr/>
        <a:lstStyle/>
        <a:p>
          <a:pPr rtl="0"/>
          <a:r>
            <a:rPr lang="en-US" dirty="0"/>
            <a:t>Form of words</a:t>
          </a:r>
        </a:p>
      </dgm:t>
    </dgm:pt>
    <dgm:pt modelId="{0399296A-0E90-B747-8C1C-DEBC0FCA7012}" type="parTrans" cxnId="{2752E327-11B7-F744-9325-7E138F46535D}">
      <dgm:prSet/>
      <dgm:spPr/>
      <dgm:t>
        <a:bodyPr/>
        <a:lstStyle/>
        <a:p>
          <a:endParaRPr lang="en-US"/>
        </a:p>
      </dgm:t>
    </dgm:pt>
    <dgm:pt modelId="{23C230AE-BCAC-BD44-A9B8-F1634C0A2414}" type="sibTrans" cxnId="{2752E327-11B7-F744-9325-7E138F46535D}">
      <dgm:prSet/>
      <dgm:spPr/>
      <dgm:t>
        <a:bodyPr/>
        <a:lstStyle/>
        <a:p>
          <a:endParaRPr lang="en-US"/>
        </a:p>
      </dgm:t>
    </dgm:pt>
    <dgm:pt modelId="{EBDE44AD-415A-B748-8B05-C590338E0080}">
      <dgm:prSet phldrT="[Text]" custT="1"/>
      <dgm:spPr>
        <a:solidFill>
          <a:srgbClr val="92D050"/>
        </a:solidFill>
      </dgm:spPr>
      <dgm:t>
        <a:bodyPr/>
        <a:lstStyle/>
        <a:p>
          <a:pPr rtl="0"/>
          <a:r>
            <a:rPr lang="en-US" sz="2000" dirty="0"/>
            <a:t>Syntactic Analysis</a:t>
          </a:r>
        </a:p>
      </dgm:t>
    </dgm:pt>
    <dgm:pt modelId="{71A1A908-D351-B44F-B9BF-1251FAAEBDD9}" type="parTrans" cxnId="{E9DDE0E8-BE3D-3B40-81B6-770E9ABB828E}">
      <dgm:prSet/>
      <dgm:spPr/>
      <dgm:t>
        <a:bodyPr/>
        <a:lstStyle/>
        <a:p>
          <a:endParaRPr lang="en-US"/>
        </a:p>
      </dgm:t>
    </dgm:pt>
    <dgm:pt modelId="{04AAD0B4-02E7-0043-B3A6-89CDB73A25FA}" type="sibTrans" cxnId="{E9DDE0E8-BE3D-3B40-81B6-770E9ABB828E}">
      <dgm:prSet/>
      <dgm:spPr/>
      <dgm:t>
        <a:bodyPr/>
        <a:lstStyle/>
        <a:p>
          <a:endParaRPr lang="en-US"/>
        </a:p>
      </dgm:t>
    </dgm:pt>
    <dgm:pt modelId="{DD01A545-4027-3449-B11F-7AB65E3F2ADC}">
      <dgm:prSet phldrT="[Text]"/>
      <dgm:spPr/>
      <dgm:t>
        <a:bodyPr/>
        <a:lstStyle/>
        <a:p>
          <a:pPr rtl="0"/>
          <a:r>
            <a:rPr lang="en-US" dirty="0"/>
            <a:t>Meaning </a:t>
          </a:r>
        </a:p>
      </dgm:t>
    </dgm:pt>
    <dgm:pt modelId="{81153728-BABB-FD4A-8E0C-0B8B5F778D8C}" type="parTrans" cxnId="{3B70C57F-1820-0348-B63B-E5FC2FC78E7E}">
      <dgm:prSet/>
      <dgm:spPr/>
      <dgm:t>
        <a:bodyPr/>
        <a:lstStyle/>
        <a:p>
          <a:endParaRPr lang="en-US"/>
        </a:p>
      </dgm:t>
    </dgm:pt>
    <dgm:pt modelId="{BC12D90B-20EE-1B41-8515-7185B8A04048}" type="sibTrans" cxnId="{3B70C57F-1820-0348-B63B-E5FC2FC78E7E}">
      <dgm:prSet/>
      <dgm:spPr/>
      <dgm:t>
        <a:bodyPr/>
        <a:lstStyle/>
        <a:p>
          <a:endParaRPr lang="en-US"/>
        </a:p>
      </dgm:t>
    </dgm:pt>
    <dgm:pt modelId="{2F27672C-6468-F146-80C0-5108F789FFF8}">
      <dgm:prSet phldrT="[Text]" custT="1"/>
      <dgm:spPr>
        <a:solidFill>
          <a:srgbClr val="00B0F0"/>
        </a:solidFill>
      </dgm:spPr>
      <dgm:t>
        <a:bodyPr/>
        <a:lstStyle/>
        <a:p>
          <a:pPr rtl="0"/>
          <a:r>
            <a:rPr lang="en-US" sz="2000" dirty="0"/>
            <a:t>Semantic Analysis </a:t>
          </a:r>
        </a:p>
      </dgm:t>
    </dgm:pt>
    <dgm:pt modelId="{7E205565-9E2D-4640-A096-0CD08FFEC3B1}" type="parTrans" cxnId="{F22951F3-1DF3-0A40-8C43-F5EB94F6C4C4}">
      <dgm:prSet/>
      <dgm:spPr/>
      <dgm:t>
        <a:bodyPr/>
        <a:lstStyle/>
        <a:p>
          <a:endParaRPr lang="en-US"/>
        </a:p>
      </dgm:t>
    </dgm:pt>
    <dgm:pt modelId="{092DDF78-0893-9346-8AA5-DB32F5C22FAA}" type="sibTrans" cxnId="{F22951F3-1DF3-0A40-8C43-F5EB94F6C4C4}">
      <dgm:prSet/>
      <dgm:spPr/>
      <dgm:t>
        <a:bodyPr/>
        <a:lstStyle/>
        <a:p>
          <a:endParaRPr lang="en-US"/>
        </a:p>
      </dgm:t>
    </dgm:pt>
    <dgm:pt modelId="{06133AFD-BD2D-904B-B507-2390B45528DF}">
      <dgm:prSet phldrT="[Text]"/>
      <dgm:spPr/>
      <dgm:t>
        <a:bodyPr/>
        <a:lstStyle/>
        <a:p>
          <a:pPr rtl="0"/>
          <a:r>
            <a:rPr lang="en-US" dirty="0"/>
            <a:t>Grammar  </a:t>
          </a:r>
        </a:p>
      </dgm:t>
    </dgm:pt>
    <dgm:pt modelId="{2178A597-DCB8-B64A-A021-C22722BA6055}" type="parTrans" cxnId="{F4AAC2CC-8BD3-CA42-97B5-894E6FCEBDDC}">
      <dgm:prSet/>
      <dgm:spPr/>
      <dgm:t>
        <a:bodyPr/>
        <a:lstStyle/>
        <a:p>
          <a:endParaRPr lang="en-US"/>
        </a:p>
      </dgm:t>
    </dgm:pt>
    <dgm:pt modelId="{C58C5FC6-D665-8E4A-A438-DE71516E8A44}" type="sibTrans" cxnId="{F4AAC2CC-8BD3-CA42-97B5-894E6FCEBDDC}">
      <dgm:prSet/>
      <dgm:spPr/>
      <dgm:t>
        <a:bodyPr/>
        <a:lstStyle/>
        <a:p>
          <a:endParaRPr lang="en-US"/>
        </a:p>
      </dgm:t>
    </dgm:pt>
    <dgm:pt modelId="{3FB310CD-23B8-DB4B-BD86-DC4D1680E33C}" type="pres">
      <dgm:prSet presAssocID="{A6E3DD6B-F943-744C-8871-E0C9558B1679}" presName="Name0" presStyleCnt="0">
        <dgm:presLayoutVars>
          <dgm:dir/>
          <dgm:animLvl val="lvl"/>
          <dgm:resizeHandles val="exact"/>
        </dgm:presLayoutVars>
      </dgm:prSet>
      <dgm:spPr/>
    </dgm:pt>
    <dgm:pt modelId="{4C9C1891-D035-E344-B487-8CD56484A3DA}" type="pres">
      <dgm:prSet presAssocID="{2F27672C-6468-F146-80C0-5108F789FFF8}" presName="boxAndChildren" presStyleCnt="0"/>
      <dgm:spPr/>
    </dgm:pt>
    <dgm:pt modelId="{F639C06B-0519-B446-AF94-B4E8305A5C04}" type="pres">
      <dgm:prSet presAssocID="{2F27672C-6468-F146-80C0-5108F789FFF8}" presName="parentTextBox" presStyleLbl="node1" presStyleIdx="0" presStyleCnt="4"/>
      <dgm:spPr/>
    </dgm:pt>
    <dgm:pt modelId="{974281EC-A0D5-AA4A-84DE-A5600FCCF616}" type="pres">
      <dgm:prSet presAssocID="{2F27672C-6468-F146-80C0-5108F789FFF8}" presName="entireBox" presStyleLbl="node1" presStyleIdx="0" presStyleCnt="4"/>
      <dgm:spPr/>
    </dgm:pt>
    <dgm:pt modelId="{126EA9A8-ABBA-7F4C-BA44-B61A7F5DD0CE}" type="pres">
      <dgm:prSet presAssocID="{2F27672C-6468-F146-80C0-5108F789FFF8}" presName="descendantBox" presStyleCnt="0"/>
      <dgm:spPr/>
    </dgm:pt>
    <dgm:pt modelId="{1588FF42-1ADF-674E-8DC5-E46E4B1450E3}" type="pres">
      <dgm:prSet presAssocID="{DD01A545-4027-3449-B11F-7AB65E3F2ADC}" presName="childTextBox" presStyleLbl="fgAccFollowNode1" presStyleIdx="0" presStyleCnt="4">
        <dgm:presLayoutVars>
          <dgm:bulletEnabled val="1"/>
        </dgm:presLayoutVars>
      </dgm:prSet>
      <dgm:spPr/>
    </dgm:pt>
    <dgm:pt modelId="{F32884D3-7621-D246-8FDF-EE5DB90FB83A}" type="pres">
      <dgm:prSet presAssocID="{04AAD0B4-02E7-0043-B3A6-89CDB73A25FA}" presName="sp" presStyleCnt="0"/>
      <dgm:spPr/>
    </dgm:pt>
    <dgm:pt modelId="{F17C9715-16AF-854D-AE22-68769E13399A}" type="pres">
      <dgm:prSet presAssocID="{EBDE44AD-415A-B748-8B05-C590338E0080}" presName="arrowAndChildren" presStyleCnt="0"/>
      <dgm:spPr/>
    </dgm:pt>
    <dgm:pt modelId="{514181D6-1E11-E745-AEA3-D16948FD7980}" type="pres">
      <dgm:prSet presAssocID="{EBDE44AD-415A-B748-8B05-C590338E0080}" presName="parentTextArrow" presStyleLbl="node1" presStyleIdx="0" presStyleCnt="4"/>
      <dgm:spPr/>
    </dgm:pt>
    <dgm:pt modelId="{FBC13A2B-1DFF-3A45-A2A0-16498FB3FA7E}" type="pres">
      <dgm:prSet presAssocID="{EBDE44AD-415A-B748-8B05-C590338E0080}" presName="arrow" presStyleLbl="node1" presStyleIdx="1" presStyleCnt="4"/>
      <dgm:spPr/>
    </dgm:pt>
    <dgm:pt modelId="{B6175D8B-F473-464C-A66C-F53375F27046}" type="pres">
      <dgm:prSet presAssocID="{EBDE44AD-415A-B748-8B05-C590338E0080}" presName="descendantArrow" presStyleCnt="0"/>
      <dgm:spPr/>
    </dgm:pt>
    <dgm:pt modelId="{C047F453-5A2F-B343-A8F8-6A2F6DEDFC06}" type="pres">
      <dgm:prSet presAssocID="{06133AFD-BD2D-904B-B507-2390B45528DF}" presName="childTextArrow" presStyleLbl="fgAccFollowNode1" presStyleIdx="1" presStyleCnt="4">
        <dgm:presLayoutVars>
          <dgm:bulletEnabled val="1"/>
        </dgm:presLayoutVars>
      </dgm:prSet>
      <dgm:spPr/>
    </dgm:pt>
    <dgm:pt modelId="{D7D4951D-4B94-4746-AA3D-950FC3338DB5}" type="pres">
      <dgm:prSet presAssocID="{10DC27D5-8042-DD44-9777-F6CDB76E10F5}" presName="sp" presStyleCnt="0"/>
      <dgm:spPr/>
    </dgm:pt>
    <dgm:pt modelId="{B4F17D68-4B0F-D64F-ADF5-2C2838D2A854}" type="pres">
      <dgm:prSet presAssocID="{489ACDC1-E570-634C-8F67-F7ACC2F09CBE}" presName="arrowAndChildren" presStyleCnt="0"/>
      <dgm:spPr/>
    </dgm:pt>
    <dgm:pt modelId="{30EEC14E-C83C-DC4B-8E9D-3A705E4C144B}" type="pres">
      <dgm:prSet presAssocID="{489ACDC1-E570-634C-8F67-F7ACC2F09CBE}" presName="parentTextArrow" presStyleLbl="node1" presStyleIdx="1" presStyleCnt="4"/>
      <dgm:spPr/>
    </dgm:pt>
    <dgm:pt modelId="{8FB017D3-21AD-0845-B758-3B38DA2769A1}" type="pres">
      <dgm:prSet presAssocID="{489ACDC1-E570-634C-8F67-F7ACC2F09CBE}" presName="arrow" presStyleLbl="node1" presStyleIdx="2" presStyleCnt="4"/>
      <dgm:spPr/>
    </dgm:pt>
    <dgm:pt modelId="{CB094C23-8F60-8847-8E6F-D378D6956FE9}" type="pres">
      <dgm:prSet presAssocID="{489ACDC1-E570-634C-8F67-F7ACC2F09CBE}" presName="descendantArrow" presStyleCnt="0"/>
      <dgm:spPr/>
    </dgm:pt>
    <dgm:pt modelId="{5AB99161-C5F7-B249-BE8D-CCAEA99F92E3}" type="pres">
      <dgm:prSet presAssocID="{8BE5470C-93D8-6F42-BCA6-2ECA06C1EAC7}" presName="childTextArrow" presStyleLbl="fgAccFollowNode1" presStyleIdx="2" presStyleCnt="4">
        <dgm:presLayoutVars>
          <dgm:bulletEnabled val="1"/>
        </dgm:presLayoutVars>
      </dgm:prSet>
      <dgm:spPr/>
    </dgm:pt>
    <dgm:pt modelId="{5399F885-9372-BF42-8FCB-68B0940BD4E6}" type="pres">
      <dgm:prSet presAssocID="{744B8819-BE34-8342-A1C6-8D50C3DBA376}" presName="sp" presStyleCnt="0"/>
      <dgm:spPr/>
    </dgm:pt>
    <dgm:pt modelId="{9E286511-D652-FD44-B991-7DD96E279319}" type="pres">
      <dgm:prSet presAssocID="{415FCFC4-C4A5-F448-AF2F-08E2BCD9BC91}" presName="arrowAndChildren" presStyleCnt="0"/>
      <dgm:spPr/>
    </dgm:pt>
    <dgm:pt modelId="{684E3D64-20D6-1F4F-9BC4-7EA809DA8662}" type="pres">
      <dgm:prSet presAssocID="{415FCFC4-C4A5-F448-AF2F-08E2BCD9BC91}" presName="parentTextArrow" presStyleLbl="node1" presStyleIdx="2" presStyleCnt="4"/>
      <dgm:spPr/>
    </dgm:pt>
    <dgm:pt modelId="{6C94FEB7-B7D9-8047-B8D3-23EB1E265FE0}" type="pres">
      <dgm:prSet presAssocID="{415FCFC4-C4A5-F448-AF2F-08E2BCD9BC91}" presName="arrow" presStyleLbl="node1" presStyleIdx="3" presStyleCnt="4" custLinFactNeighborX="-251" custLinFactNeighborY="-7043"/>
      <dgm:spPr/>
    </dgm:pt>
    <dgm:pt modelId="{1C1F61F1-FE12-8F42-A469-C143C2CFFADE}" type="pres">
      <dgm:prSet presAssocID="{415FCFC4-C4A5-F448-AF2F-08E2BCD9BC91}" presName="descendantArrow" presStyleCnt="0"/>
      <dgm:spPr/>
    </dgm:pt>
    <dgm:pt modelId="{E45F21B1-0195-154B-B1C4-3B5856532F7F}" type="pres">
      <dgm:prSet presAssocID="{13513B5C-04D6-F849-8C85-35C56A33EB47}" presName="childTextArrow" presStyleLbl="fgAccFollowNode1" presStyleIdx="3" presStyleCnt="4">
        <dgm:presLayoutVars>
          <dgm:bulletEnabled val="1"/>
        </dgm:presLayoutVars>
      </dgm:prSet>
      <dgm:spPr/>
    </dgm:pt>
  </dgm:ptLst>
  <dgm:cxnLst>
    <dgm:cxn modelId="{E897AA05-4874-6E43-9441-9625EF4BFCD9}" type="presOf" srcId="{06133AFD-BD2D-904B-B507-2390B45528DF}" destId="{C047F453-5A2F-B343-A8F8-6A2F6DEDFC06}" srcOrd="0" destOrd="0" presId="urn:microsoft.com/office/officeart/2005/8/layout/process4"/>
    <dgm:cxn modelId="{46C05609-20C5-4B44-B457-F9E09AA72A56}" type="presOf" srcId="{489ACDC1-E570-634C-8F67-F7ACC2F09CBE}" destId="{8FB017D3-21AD-0845-B758-3B38DA2769A1}" srcOrd="1" destOrd="0" presId="urn:microsoft.com/office/officeart/2005/8/layout/process4"/>
    <dgm:cxn modelId="{FF809811-F9DE-C14F-8E97-93CAB510CDBB}" type="presOf" srcId="{A6E3DD6B-F943-744C-8871-E0C9558B1679}" destId="{3FB310CD-23B8-DB4B-BD86-DC4D1680E33C}" srcOrd="0" destOrd="0" presId="urn:microsoft.com/office/officeart/2005/8/layout/process4"/>
    <dgm:cxn modelId="{D7FF7E14-D49D-CC4A-BBEC-A7E69656F986}" type="presOf" srcId="{415FCFC4-C4A5-F448-AF2F-08E2BCD9BC91}" destId="{684E3D64-20D6-1F4F-9BC4-7EA809DA8662}" srcOrd="0" destOrd="0" presId="urn:microsoft.com/office/officeart/2005/8/layout/process4"/>
    <dgm:cxn modelId="{2752E327-11B7-F744-9325-7E138F46535D}" srcId="{489ACDC1-E570-634C-8F67-F7ACC2F09CBE}" destId="{8BE5470C-93D8-6F42-BCA6-2ECA06C1EAC7}" srcOrd="0" destOrd="0" parTransId="{0399296A-0E90-B747-8C1C-DEBC0FCA7012}" sibTransId="{23C230AE-BCAC-BD44-A9B8-F1634C0A2414}"/>
    <dgm:cxn modelId="{7D0BA73B-D6FA-6D43-A179-20A24EA54ABC}" type="presOf" srcId="{415FCFC4-C4A5-F448-AF2F-08E2BCD9BC91}" destId="{6C94FEB7-B7D9-8047-B8D3-23EB1E265FE0}" srcOrd="1" destOrd="0" presId="urn:microsoft.com/office/officeart/2005/8/layout/process4"/>
    <dgm:cxn modelId="{D8B2DC4A-627A-6843-AFE8-30EB1B35295D}" srcId="{415FCFC4-C4A5-F448-AF2F-08E2BCD9BC91}" destId="{13513B5C-04D6-F849-8C85-35C56A33EB47}" srcOrd="0" destOrd="0" parTransId="{FC4E8BFA-5610-F342-B755-3E453FAAA67D}" sibTransId="{E16DA665-D28D-5D47-8084-D6131C119E8D}"/>
    <dgm:cxn modelId="{B22A734E-062E-4A45-B598-DF16564B89CA}" srcId="{A6E3DD6B-F943-744C-8871-E0C9558B1679}" destId="{415FCFC4-C4A5-F448-AF2F-08E2BCD9BC91}" srcOrd="0" destOrd="0" parTransId="{9C720EB3-5E33-B646-A494-EA33A868162B}" sibTransId="{744B8819-BE34-8342-A1C6-8D50C3DBA376}"/>
    <dgm:cxn modelId="{5EB31F63-322A-3744-96F2-A233BC03F0CD}" type="presOf" srcId="{8BE5470C-93D8-6F42-BCA6-2ECA06C1EAC7}" destId="{5AB99161-C5F7-B249-BE8D-CCAEA99F92E3}" srcOrd="0" destOrd="0" presId="urn:microsoft.com/office/officeart/2005/8/layout/process4"/>
    <dgm:cxn modelId="{1BC41673-9014-6142-8C3F-3DCC84892FD3}" type="presOf" srcId="{2F27672C-6468-F146-80C0-5108F789FFF8}" destId="{974281EC-A0D5-AA4A-84DE-A5600FCCF616}" srcOrd="1" destOrd="0" presId="urn:microsoft.com/office/officeart/2005/8/layout/process4"/>
    <dgm:cxn modelId="{3B70C57F-1820-0348-B63B-E5FC2FC78E7E}" srcId="{2F27672C-6468-F146-80C0-5108F789FFF8}" destId="{DD01A545-4027-3449-B11F-7AB65E3F2ADC}" srcOrd="0" destOrd="0" parTransId="{81153728-BABB-FD4A-8E0C-0B8B5F778D8C}" sibTransId="{BC12D90B-20EE-1B41-8515-7185B8A04048}"/>
    <dgm:cxn modelId="{68845697-583D-CE46-AA74-5DBEC0AFE4E7}" type="presOf" srcId="{13513B5C-04D6-F849-8C85-35C56A33EB47}" destId="{E45F21B1-0195-154B-B1C4-3B5856532F7F}" srcOrd="0" destOrd="0" presId="urn:microsoft.com/office/officeart/2005/8/layout/process4"/>
    <dgm:cxn modelId="{F520E5A0-D4FB-694B-A3E8-8F687A599ED2}" type="presOf" srcId="{EBDE44AD-415A-B748-8B05-C590338E0080}" destId="{514181D6-1E11-E745-AEA3-D16948FD7980}" srcOrd="0" destOrd="0" presId="urn:microsoft.com/office/officeart/2005/8/layout/process4"/>
    <dgm:cxn modelId="{8642E9AC-03A5-8F47-BDC4-545EFF77142C}" srcId="{A6E3DD6B-F943-744C-8871-E0C9558B1679}" destId="{489ACDC1-E570-634C-8F67-F7ACC2F09CBE}" srcOrd="1" destOrd="0" parTransId="{B597D9E1-B576-5A47-9F39-78A2175A5600}" sibTransId="{10DC27D5-8042-DD44-9777-F6CDB76E10F5}"/>
    <dgm:cxn modelId="{C9591EB5-35B2-ED48-B30E-8CBFFCE39FD1}" type="presOf" srcId="{DD01A545-4027-3449-B11F-7AB65E3F2ADC}" destId="{1588FF42-1ADF-674E-8DC5-E46E4B1450E3}" srcOrd="0" destOrd="0" presId="urn:microsoft.com/office/officeart/2005/8/layout/process4"/>
    <dgm:cxn modelId="{787F15BA-1F88-004B-95D3-46EDAFD4765A}" type="presOf" srcId="{EBDE44AD-415A-B748-8B05-C590338E0080}" destId="{FBC13A2B-1DFF-3A45-A2A0-16498FB3FA7E}" srcOrd="1" destOrd="0" presId="urn:microsoft.com/office/officeart/2005/8/layout/process4"/>
    <dgm:cxn modelId="{F4AAC2CC-8BD3-CA42-97B5-894E6FCEBDDC}" srcId="{EBDE44AD-415A-B748-8B05-C590338E0080}" destId="{06133AFD-BD2D-904B-B507-2390B45528DF}" srcOrd="0" destOrd="0" parTransId="{2178A597-DCB8-B64A-A021-C22722BA6055}" sibTransId="{C58C5FC6-D665-8E4A-A438-DE71516E8A44}"/>
    <dgm:cxn modelId="{1360A1DF-BAB5-A849-B996-8D268857497F}" type="presOf" srcId="{2F27672C-6468-F146-80C0-5108F789FFF8}" destId="{F639C06B-0519-B446-AF94-B4E8305A5C04}" srcOrd="0" destOrd="0" presId="urn:microsoft.com/office/officeart/2005/8/layout/process4"/>
    <dgm:cxn modelId="{E9DDE0E8-BE3D-3B40-81B6-770E9ABB828E}" srcId="{A6E3DD6B-F943-744C-8871-E0C9558B1679}" destId="{EBDE44AD-415A-B748-8B05-C590338E0080}" srcOrd="2" destOrd="0" parTransId="{71A1A908-D351-B44F-B9BF-1251FAAEBDD9}" sibTransId="{04AAD0B4-02E7-0043-B3A6-89CDB73A25FA}"/>
    <dgm:cxn modelId="{D8DAF7ED-0A70-C84D-BD7A-2182120C286C}" type="presOf" srcId="{489ACDC1-E570-634C-8F67-F7ACC2F09CBE}" destId="{30EEC14E-C83C-DC4B-8E9D-3A705E4C144B}" srcOrd="0" destOrd="0" presId="urn:microsoft.com/office/officeart/2005/8/layout/process4"/>
    <dgm:cxn modelId="{F22951F3-1DF3-0A40-8C43-F5EB94F6C4C4}" srcId="{A6E3DD6B-F943-744C-8871-E0C9558B1679}" destId="{2F27672C-6468-F146-80C0-5108F789FFF8}" srcOrd="3" destOrd="0" parTransId="{7E205565-9E2D-4640-A096-0CD08FFEC3B1}" sibTransId="{092DDF78-0893-9346-8AA5-DB32F5C22FAA}"/>
    <dgm:cxn modelId="{49BAC0DE-95BC-4643-B789-42903BE1DF10}" type="presParOf" srcId="{3FB310CD-23B8-DB4B-BD86-DC4D1680E33C}" destId="{4C9C1891-D035-E344-B487-8CD56484A3DA}" srcOrd="0" destOrd="0" presId="urn:microsoft.com/office/officeart/2005/8/layout/process4"/>
    <dgm:cxn modelId="{CAF9D9AD-6800-7A40-BBBD-D73918DF416A}" type="presParOf" srcId="{4C9C1891-D035-E344-B487-8CD56484A3DA}" destId="{F639C06B-0519-B446-AF94-B4E8305A5C04}" srcOrd="0" destOrd="0" presId="urn:microsoft.com/office/officeart/2005/8/layout/process4"/>
    <dgm:cxn modelId="{97503ECD-E4C2-8948-B4F3-28B0EA95247A}" type="presParOf" srcId="{4C9C1891-D035-E344-B487-8CD56484A3DA}" destId="{974281EC-A0D5-AA4A-84DE-A5600FCCF616}" srcOrd="1" destOrd="0" presId="urn:microsoft.com/office/officeart/2005/8/layout/process4"/>
    <dgm:cxn modelId="{597A32A8-83A0-5E45-9562-E237084F60BD}" type="presParOf" srcId="{4C9C1891-D035-E344-B487-8CD56484A3DA}" destId="{126EA9A8-ABBA-7F4C-BA44-B61A7F5DD0CE}" srcOrd="2" destOrd="0" presId="urn:microsoft.com/office/officeart/2005/8/layout/process4"/>
    <dgm:cxn modelId="{E5B60848-9D54-C547-B3CE-4EC8A954CE9A}" type="presParOf" srcId="{126EA9A8-ABBA-7F4C-BA44-B61A7F5DD0CE}" destId="{1588FF42-1ADF-674E-8DC5-E46E4B1450E3}" srcOrd="0" destOrd="0" presId="urn:microsoft.com/office/officeart/2005/8/layout/process4"/>
    <dgm:cxn modelId="{A098FC3B-9C3D-A343-9887-CA619457573D}" type="presParOf" srcId="{3FB310CD-23B8-DB4B-BD86-DC4D1680E33C}" destId="{F32884D3-7621-D246-8FDF-EE5DB90FB83A}" srcOrd="1" destOrd="0" presId="urn:microsoft.com/office/officeart/2005/8/layout/process4"/>
    <dgm:cxn modelId="{B4C4E6D2-7CF0-3E42-829D-5188F78DD941}" type="presParOf" srcId="{3FB310CD-23B8-DB4B-BD86-DC4D1680E33C}" destId="{F17C9715-16AF-854D-AE22-68769E13399A}" srcOrd="2" destOrd="0" presId="urn:microsoft.com/office/officeart/2005/8/layout/process4"/>
    <dgm:cxn modelId="{65028731-EDC2-FC46-93D8-EDD3989D6D47}" type="presParOf" srcId="{F17C9715-16AF-854D-AE22-68769E13399A}" destId="{514181D6-1E11-E745-AEA3-D16948FD7980}" srcOrd="0" destOrd="0" presId="urn:microsoft.com/office/officeart/2005/8/layout/process4"/>
    <dgm:cxn modelId="{382C99EE-013B-9648-92B3-4E65616248EC}" type="presParOf" srcId="{F17C9715-16AF-854D-AE22-68769E13399A}" destId="{FBC13A2B-1DFF-3A45-A2A0-16498FB3FA7E}" srcOrd="1" destOrd="0" presId="urn:microsoft.com/office/officeart/2005/8/layout/process4"/>
    <dgm:cxn modelId="{FA46CE5B-FD7F-2748-B027-94B64B38F95B}" type="presParOf" srcId="{F17C9715-16AF-854D-AE22-68769E13399A}" destId="{B6175D8B-F473-464C-A66C-F53375F27046}" srcOrd="2" destOrd="0" presId="urn:microsoft.com/office/officeart/2005/8/layout/process4"/>
    <dgm:cxn modelId="{FDE12FDB-1185-964F-86C3-6490EFB1F430}" type="presParOf" srcId="{B6175D8B-F473-464C-A66C-F53375F27046}" destId="{C047F453-5A2F-B343-A8F8-6A2F6DEDFC06}" srcOrd="0" destOrd="0" presId="urn:microsoft.com/office/officeart/2005/8/layout/process4"/>
    <dgm:cxn modelId="{F2D582B0-A1CC-6A45-BEF8-09738EF25DF1}" type="presParOf" srcId="{3FB310CD-23B8-DB4B-BD86-DC4D1680E33C}" destId="{D7D4951D-4B94-4746-AA3D-950FC3338DB5}" srcOrd="3" destOrd="0" presId="urn:microsoft.com/office/officeart/2005/8/layout/process4"/>
    <dgm:cxn modelId="{1703DEA3-DD9A-8447-A194-C65E7CE02330}" type="presParOf" srcId="{3FB310CD-23B8-DB4B-BD86-DC4D1680E33C}" destId="{B4F17D68-4B0F-D64F-ADF5-2C2838D2A854}" srcOrd="4" destOrd="0" presId="urn:microsoft.com/office/officeart/2005/8/layout/process4"/>
    <dgm:cxn modelId="{85357B12-4D18-1947-902F-BDCE4EA6F7ED}" type="presParOf" srcId="{B4F17D68-4B0F-D64F-ADF5-2C2838D2A854}" destId="{30EEC14E-C83C-DC4B-8E9D-3A705E4C144B}" srcOrd="0" destOrd="0" presId="urn:microsoft.com/office/officeart/2005/8/layout/process4"/>
    <dgm:cxn modelId="{A69F342B-A022-7D46-B59A-101D2822340F}" type="presParOf" srcId="{B4F17D68-4B0F-D64F-ADF5-2C2838D2A854}" destId="{8FB017D3-21AD-0845-B758-3B38DA2769A1}" srcOrd="1" destOrd="0" presId="urn:microsoft.com/office/officeart/2005/8/layout/process4"/>
    <dgm:cxn modelId="{13F0C96A-DDC5-F945-A049-48BA9DE39859}" type="presParOf" srcId="{B4F17D68-4B0F-D64F-ADF5-2C2838D2A854}" destId="{CB094C23-8F60-8847-8E6F-D378D6956FE9}" srcOrd="2" destOrd="0" presId="urn:microsoft.com/office/officeart/2005/8/layout/process4"/>
    <dgm:cxn modelId="{C59821C0-D862-7544-B4CE-7BFA5DFABDC4}" type="presParOf" srcId="{CB094C23-8F60-8847-8E6F-D378D6956FE9}" destId="{5AB99161-C5F7-B249-BE8D-CCAEA99F92E3}" srcOrd="0" destOrd="0" presId="urn:microsoft.com/office/officeart/2005/8/layout/process4"/>
    <dgm:cxn modelId="{C22AC194-5CC2-BE46-98F8-F83F68DC1205}" type="presParOf" srcId="{3FB310CD-23B8-DB4B-BD86-DC4D1680E33C}" destId="{5399F885-9372-BF42-8FCB-68B0940BD4E6}" srcOrd="5" destOrd="0" presId="urn:microsoft.com/office/officeart/2005/8/layout/process4"/>
    <dgm:cxn modelId="{5094E5B0-10D0-954A-B871-34B5FAA60460}" type="presParOf" srcId="{3FB310CD-23B8-DB4B-BD86-DC4D1680E33C}" destId="{9E286511-D652-FD44-B991-7DD96E279319}" srcOrd="6" destOrd="0" presId="urn:microsoft.com/office/officeart/2005/8/layout/process4"/>
    <dgm:cxn modelId="{1A2DC28B-7A6D-0645-9A64-9D92AC245DA4}" type="presParOf" srcId="{9E286511-D652-FD44-B991-7DD96E279319}" destId="{684E3D64-20D6-1F4F-9BC4-7EA809DA8662}" srcOrd="0" destOrd="0" presId="urn:microsoft.com/office/officeart/2005/8/layout/process4"/>
    <dgm:cxn modelId="{B14EB24A-96C7-A549-8A68-F841D72EAC96}" type="presParOf" srcId="{9E286511-D652-FD44-B991-7DD96E279319}" destId="{6C94FEB7-B7D9-8047-B8D3-23EB1E265FE0}" srcOrd="1" destOrd="0" presId="urn:microsoft.com/office/officeart/2005/8/layout/process4"/>
    <dgm:cxn modelId="{63734AB8-9F21-0141-933F-9F8C7F8A271C}" type="presParOf" srcId="{9E286511-D652-FD44-B991-7DD96E279319}" destId="{1C1F61F1-FE12-8F42-A469-C143C2CFFADE}" srcOrd="2" destOrd="0" presId="urn:microsoft.com/office/officeart/2005/8/layout/process4"/>
    <dgm:cxn modelId="{C105D55E-BE0D-764C-AF0C-B041234666B4}" type="presParOf" srcId="{1C1F61F1-FE12-8F42-A469-C143C2CFFADE}" destId="{E45F21B1-0195-154B-B1C4-3B5856532F7F}" srcOrd="0"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763E1E2-F0F0-FB48-83B3-95097123E168}" type="doc">
      <dgm:prSet loTypeId="urn:microsoft.com/office/officeart/2005/8/layout/hProcess7" loCatId="" qsTypeId="urn:microsoft.com/office/officeart/2005/8/quickstyle/simple1" qsCatId="simple" csTypeId="urn:microsoft.com/office/officeart/2005/8/colors/accent1_2" csCatId="accent1" phldr="1"/>
      <dgm:spPr/>
      <dgm:t>
        <a:bodyPr/>
        <a:lstStyle/>
        <a:p>
          <a:endParaRPr lang="en-US"/>
        </a:p>
      </dgm:t>
    </dgm:pt>
    <dgm:pt modelId="{1D097D36-DFD4-7640-A292-0784A5A7FE6E}">
      <dgm:prSet phldrT="[Text]"/>
      <dgm:spPr/>
      <dgm:t>
        <a:bodyPr/>
        <a:lstStyle/>
        <a:p>
          <a:pPr rtl="0"/>
          <a:r>
            <a:rPr lang="en-US" dirty="0"/>
            <a:t>Use Cases</a:t>
          </a:r>
        </a:p>
      </dgm:t>
    </dgm:pt>
    <dgm:pt modelId="{CEBCA411-2C02-1542-87A0-1DCC525F9C7D}" type="parTrans" cxnId="{6008982B-9FA9-294C-9D52-1CC3769A171F}">
      <dgm:prSet/>
      <dgm:spPr/>
      <dgm:t>
        <a:bodyPr/>
        <a:lstStyle/>
        <a:p>
          <a:endParaRPr lang="en-US"/>
        </a:p>
      </dgm:t>
    </dgm:pt>
    <dgm:pt modelId="{490036CE-3CA7-8348-9040-23EF44B659AF}" type="sibTrans" cxnId="{6008982B-9FA9-294C-9D52-1CC3769A171F}">
      <dgm:prSet/>
      <dgm:spPr/>
      <dgm:t>
        <a:bodyPr/>
        <a:lstStyle/>
        <a:p>
          <a:endParaRPr lang="en-US"/>
        </a:p>
      </dgm:t>
    </dgm:pt>
    <dgm:pt modelId="{1411A17C-081B-2947-BA0D-D209B657BE39}">
      <dgm:prSet phldrT="[Text]"/>
      <dgm:spPr/>
      <dgm:t>
        <a:bodyPr/>
        <a:lstStyle/>
        <a:p>
          <a:pPr rtl="0"/>
          <a:r>
            <a:rPr lang="en-US" dirty="0"/>
            <a:t>Popular Classifiers</a:t>
          </a:r>
        </a:p>
      </dgm:t>
    </dgm:pt>
    <dgm:pt modelId="{255651ED-AA6E-E041-AE90-40C4768936F0}" type="parTrans" cxnId="{1D5AECBF-A64E-084D-A7FE-F8E6745ABB0C}">
      <dgm:prSet/>
      <dgm:spPr/>
      <dgm:t>
        <a:bodyPr/>
        <a:lstStyle/>
        <a:p>
          <a:endParaRPr lang="en-US"/>
        </a:p>
      </dgm:t>
    </dgm:pt>
    <dgm:pt modelId="{C3BD2CDF-92F9-8A41-8138-4261A39EBB82}" type="sibTrans" cxnId="{1D5AECBF-A64E-084D-A7FE-F8E6745ABB0C}">
      <dgm:prSet/>
      <dgm:spPr/>
      <dgm:t>
        <a:bodyPr/>
        <a:lstStyle/>
        <a:p>
          <a:endParaRPr lang="en-US"/>
        </a:p>
      </dgm:t>
    </dgm:pt>
    <dgm:pt modelId="{647C35B9-AA0C-D140-8924-09A23FEADEF2}">
      <dgm:prSet/>
      <dgm:spPr/>
      <dgm:t>
        <a:bodyPr/>
        <a:lstStyle/>
        <a:p>
          <a:pPr rtl="0">
            <a:buNone/>
          </a:pPr>
          <a:r>
            <a:rPr lang="en-CA" b="1" dirty="0"/>
            <a:t>Discriminative models</a:t>
          </a:r>
          <a:r>
            <a:rPr lang="en-CA" dirty="0"/>
            <a:t> learn the </a:t>
          </a:r>
          <a:r>
            <a:rPr lang="en-CA" b="1" dirty="0"/>
            <a:t>boundary</a:t>
          </a:r>
          <a:r>
            <a:rPr lang="en-CA" dirty="0"/>
            <a:t> between classes</a:t>
          </a:r>
        </a:p>
      </dgm:t>
    </dgm:pt>
    <dgm:pt modelId="{1527FE57-90C1-4945-8C20-8A06980DD579}" type="parTrans" cxnId="{2B3EDDD2-8284-B948-9965-161D51F4D12A}">
      <dgm:prSet/>
      <dgm:spPr/>
      <dgm:t>
        <a:bodyPr/>
        <a:lstStyle/>
        <a:p>
          <a:endParaRPr lang="en-US"/>
        </a:p>
      </dgm:t>
    </dgm:pt>
    <dgm:pt modelId="{896B5E2C-0985-EC4D-AEE0-3BDA2BA41A0A}" type="sibTrans" cxnId="{2B3EDDD2-8284-B948-9965-161D51F4D12A}">
      <dgm:prSet/>
      <dgm:spPr/>
      <dgm:t>
        <a:bodyPr/>
        <a:lstStyle/>
        <a:p>
          <a:endParaRPr lang="en-US"/>
        </a:p>
      </dgm:t>
    </dgm:pt>
    <dgm:pt modelId="{67C4ACBE-F2DD-A446-AB9C-1CD736F8F35A}">
      <dgm:prSet/>
      <dgm:spPr/>
      <dgm:t>
        <a:bodyPr/>
        <a:lstStyle/>
        <a:p>
          <a:pPr rtl="0">
            <a:buNone/>
          </a:pPr>
          <a:r>
            <a:rPr lang="en-CA" b="1" dirty="0"/>
            <a:t>Generative models;</a:t>
          </a:r>
          <a:r>
            <a:rPr lang="en-CA" dirty="0"/>
            <a:t> model the </a:t>
          </a:r>
          <a:r>
            <a:rPr lang="en-CA" b="1" dirty="0"/>
            <a:t>distribution</a:t>
          </a:r>
          <a:r>
            <a:rPr lang="en-CA" dirty="0"/>
            <a:t> of individual classes</a:t>
          </a:r>
        </a:p>
      </dgm:t>
    </dgm:pt>
    <dgm:pt modelId="{AB018718-29F4-0346-9DB7-6521F6AF72F2}" type="parTrans" cxnId="{A04B800D-F9FB-9845-BA77-D7F5CD43F6ED}">
      <dgm:prSet/>
      <dgm:spPr/>
      <dgm:t>
        <a:bodyPr/>
        <a:lstStyle/>
        <a:p>
          <a:endParaRPr lang="en-US"/>
        </a:p>
      </dgm:t>
    </dgm:pt>
    <dgm:pt modelId="{9320EE11-AC41-4D43-98DA-CE9C9B4435C5}" type="sibTrans" cxnId="{A04B800D-F9FB-9845-BA77-D7F5CD43F6ED}">
      <dgm:prSet/>
      <dgm:spPr/>
      <dgm:t>
        <a:bodyPr/>
        <a:lstStyle/>
        <a:p>
          <a:endParaRPr lang="en-US"/>
        </a:p>
      </dgm:t>
    </dgm:pt>
    <dgm:pt modelId="{6929AB84-28C1-F744-B211-418A4197C8AE}">
      <dgm:prSet phldrT="[Text]"/>
      <dgm:spPr/>
      <dgm:t>
        <a:bodyPr/>
        <a:lstStyle/>
        <a:p>
          <a:r>
            <a:rPr lang="en-US" dirty="0">
              <a:solidFill>
                <a:schemeClr val="bg1"/>
              </a:solidFill>
              <a:latin typeface="Calibri" charset="0"/>
            </a:rPr>
            <a:t>Na</a:t>
          </a:r>
          <a:r>
            <a:rPr lang="fr-FR" dirty="0" err="1">
              <a:solidFill>
                <a:schemeClr val="bg1"/>
              </a:solidFill>
              <a:latin typeface="Calibri" charset="0"/>
            </a:rPr>
            <a:t>ï</a:t>
          </a:r>
          <a:r>
            <a:rPr lang="en-US" dirty="0" err="1">
              <a:solidFill>
                <a:schemeClr val="bg1"/>
              </a:solidFill>
              <a:latin typeface="Calibri" charset="0"/>
            </a:rPr>
            <a:t>ve</a:t>
          </a:r>
          <a:r>
            <a:rPr lang="en-US" dirty="0">
              <a:solidFill>
                <a:schemeClr val="bg1"/>
              </a:solidFill>
              <a:latin typeface="Calibri" charset="0"/>
            </a:rPr>
            <a:t> Bayes</a:t>
          </a:r>
          <a:endParaRPr lang="en-US" dirty="0">
            <a:solidFill>
              <a:schemeClr val="bg1"/>
            </a:solidFill>
          </a:endParaRPr>
        </a:p>
      </dgm:t>
    </dgm:pt>
    <dgm:pt modelId="{4DD92493-BF30-3349-B712-2BC4A3C55E49}" type="parTrans" cxnId="{B3DB0FE4-5E73-2046-A109-730C9FC1D7A2}">
      <dgm:prSet/>
      <dgm:spPr/>
      <dgm:t>
        <a:bodyPr/>
        <a:lstStyle/>
        <a:p>
          <a:endParaRPr lang="en-US"/>
        </a:p>
      </dgm:t>
    </dgm:pt>
    <dgm:pt modelId="{7CD6A7B5-BDAE-FD43-9A0B-37FDB71FD8F3}" type="sibTrans" cxnId="{B3DB0FE4-5E73-2046-A109-730C9FC1D7A2}">
      <dgm:prSet/>
      <dgm:spPr/>
      <dgm:t>
        <a:bodyPr/>
        <a:lstStyle/>
        <a:p>
          <a:endParaRPr lang="en-US"/>
        </a:p>
      </dgm:t>
    </dgm:pt>
    <dgm:pt modelId="{84B5E2C1-6280-C244-9C91-20071B931F71}">
      <dgm:prSet/>
      <dgm:spPr/>
      <dgm:t>
        <a:bodyPr/>
        <a:lstStyle/>
        <a:p>
          <a:pPr rtl="0"/>
          <a:r>
            <a:rPr lang="en-US" dirty="0">
              <a:latin typeface="Calibri" charset="0"/>
            </a:rPr>
            <a:t>Logistic regression</a:t>
          </a:r>
        </a:p>
      </dgm:t>
    </dgm:pt>
    <dgm:pt modelId="{7D0DC0E5-0139-F64F-A6B3-494670291ACA}" type="parTrans" cxnId="{374F3AFC-C37C-0544-8120-55B359B126A6}">
      <dgm:prSet/>
      <dgm:spPr/>
      <dgm:t>
        <a:bodyPr/>
        <a:lstStyle/>
        <a:p>
          <a:endParaRPr lang="en-US"/>
        </a:p>
      </dgm:t>
    </dgm:pt>
    <dgm:pt modelId="{66E6A7C9-5452-334A-B28B-2257F775D665}" type="sibTrans" cxnId="{374F3AFC-C37C-0544-8120-55B359B126A6}">
      <dgm:prSet/>
      <dgm:spPr/>
      <dgm:t>
        <a:bodyPr/>
        <a:lstStyle/>
        <a:p>
          <a:endParaRPr lang="en-US"/>
        </a:p>
      </dgm:t>
    </dgm:pt>
    <dgm:pt modelId="{FBE71112-B5AC-2D40-8381-AD0A2ECB6234}">
      <dgm:prSet/>
      <dgm:spPr/>
      <dgm:t>
        <a:bodyPr/>
        <a:lstStyle/>
        <a:p>
          <a:pPr rtl="0"/>
          <a:r>
            <a:rPr lang="en-US" dirty="0">
              <a:latin typeface="Calibri" charset="0"/>
            </a:rPr>
            <a:t>Support-vector machines</a:t>
          </a:r>
        </a:p>
      </dgm:t>
    </dgm:pt>
    <dgm:pt modelId="{4C3FBDDD-2276-6248-A031-992E1C751FAC}" type="parTrans" cxnId="{DE6AAB71-D0D0-BA42-B7D4-3109904799A4}">
      <dgm:prSet/>
      <dgm:spPr/>
      <dgm:t>
        <a:bodyPr/>
        <a:lstStyle/>
        <a:p>
          <a:endParaRPr lang="en-US"/>
        </a:p>
      </dgm:t>
    </dgm:pt>
    <dgm:pt modelId="{D7BB4A22-00BF-264A-9002-364E53B958D4}" type="sibTrans" cxnId="{DE6AAB71-D0D0-BA42-B7D4-3109904799A4}">
      <dgm:prSet/>
      <dgm:spPr/>
      <dgm:t>
        <a:bodyPr/>
        <a:lstStyle/>
        <a:p>
          <a:endParaRPr lang="en-US"/>
        </a:p>
      </dgm:t>
    </dgm:pt>
    <dgm:pt modelId="{FEEBE07B-F414-3548-B6D8-CBF4080B5843}">
      <dgm:prSet phldrT="[Text]"/>
      <dgm:spPr/>
      <dgm:t>
        <a:bodyPr/>
        <a:lstStyle/>
        <a:p>
          <a:r>
            <a:rPr lang="en-US" dirty="0">
              <a:latin typeface="Calibri" charset="0"/>
            </a:rPr>
            <a:t>Assigning subject categories, topics, or genres</a:t>
          </a:r>
          <a:endParaRPr lang="en-US" dirty="0"/>
        </a:p>
      </dgm:t>
    </dgm:pt>
    <dgm:pt modelId="{B6A0BCA1-B151-C14F-818F-85CE4D83AB16}" type="parTrans" cxnId="{AEA7A10A-D698-7E46-AE22-680B9398CF72}">
      <dgm:prSet/>
      <dgm:spPr/>
      <dgm:t>
        <a:bodyPr/>
        <a:lstStyle/>
        <a:p>
          <a:endParaRPr lang="en-US"/>
        </a:p>
      </dgm:t>
    </dgm:pt>
    <dgm:pt modelId="{E8ACC4B9-7D2F-144E-B61B-782A8C597FA9}" type="sibTrans" cxnId="{AEA7A10A-D698-7E46-AE22-680B9398CF72}">
      <dgm:prSet/>
      <dgm:spPr/>
      <dgm:t>
        <a:bodyPr/>
        <a:lstStyle/>
        <a:p>
          <a:endParaRPr lang="en-US"/>
        </a:p>
      </dgm:t>
    </dgm:pt>
    <dgm:pt modelId="{B2695C9B-C03A-AD47-916A-398F70AA6431}">
      <dgm:prSet phldrT="[Text]"/>
      <dgm:spPr/>
      <dgm:t>
        <a:bodyPr/>
        <a:lstStyle/>
        <a:p>
          <a:pPr rtl="0"/>
          <a:r>
            <a:rPr lang="en-US" dirty="0">
              <a:latin typeface="Calibri" charset="0"/>
            </a:rPr>
            <a:t>Spam detection</a:t>
          </a:r>
        </a:p>
      </dgm:t>
    </dgm:pt>
    <dgm:pt modelId="{1946CCCE-D740-4440-B012-4C7E0641A723}" type="parTrans" cxnId="{BF7EDFB6-D579-BC41-A8D1-E692640C1EDB}">
      <dgm:prSet/>
      <dgm:spPr/>
      <dgm:t>
        <a:bodyPr/>
        <a:lstStyle/>
        <a:p>
          <a:endParaRPr lang="en-US"/>
        </a:p>
      </dgm:t>
    </dgm:pt>
    <dgm:pt modelId="{319CE891-22AA-C040-93A0-C49711E4D198}" type="sibTrans" cxnId="{BF7EDFB6-D579-BC41-A8D1-E692640C1EDB}">
      <dgm:prSet/>
      <dgm:spPr/>
      <dgm:t>
        <a:bodyPr/>
        <a:lstStyle/>
        <a:p>
          <a:endParaRPr lang="en-US"/>
        </a:p>
      </dgm:t>
    </dgm:pt>
    <dgm:pt modelId="{9A7BF46B-37C4-6347-A28C-BBA1AF5547E3}">
      <dgm:prSet phldrT="[Text]"/>
      <dgm:spPr/>
      <dgm:t>
        <a:bodyPr/>
        <a:lstStyle/>
        <a:p>
          <a:pPr rtl="0"/>
          <a:r>
            <a:rPr lang="en-US" dirty="0">
              <a:latin typeface="Calibri" charset="0"/>
            </a:rPr>
            <a:t>Authorship identification</a:t>
          </a:r>
        </a:p>
      </dgm:t>
    </dgm:pt>
    <dgm:pt modelId="{34755CE4-D107-CC4C-9D6D-01B3744DFDB5}" type="parTrans" cxnId="{56888B62-19E9-1C42-9ADA-6D4D55B60B28}">
      <dgm:prSet/>
      <dgm:spPr/>
      <dgm:t>
        <a:bodyPr/>
        <a:lstStyle/>
        <a:p>
          <a:endParaRPr lang="en-US"/>
        </a:p>
      </dgm:t>
    </dgm:pt>
    <dgm:pt modelId="{9AD0D357-6646-294F-9994-2E76C0132002}" type="sibTrans" cxnId="{56888B62-19E9-1C42-9ADA-6D4D55B60B28}">
      <dgm:prSet/>
      <dgm:spPr/>
      <dgm:t>
        <a:bodyPr/>
        <a:lstStyle/>
        <a:p>
          <a:endParaRPr lang="en-US"/>
        </a:p>
      </dgm:t>
    </dgm:pt>
    <dgm:pt modelId="{BFEE65A6-CA54-9746-B628-E7A259C5DBB0}">
      <dgm:prSet phldrT="[Text]"/>
      <dgm:spPr/>
      <dgm:t>
        <a:bodyPr/>
        <a:lstStyle/>
        <a:p>
          <a:pPr rtl="0"/>
          <a:r>
            <a:rPr lang="en-US" dirty="0">
              <a:latin typeface="Calibri" charset="0"/>
            </a:rPr>
            <a:t>Age/gender identification</a:t>
          </a:r>
        </a:p>
      </dgm:t>
    </dgm:pt>
    <dgm:pt modelId="{6E5551C7-84C6-6946-9A5A-DB52A9DDCA22}" type="parTrans" cxnId="{5759B6B4-B5D7-1049-8992-C015FC0701DD}">
      <dgm:prSet/>
      <dgm:spPr/>
      <dgm:t>
        <a:bodyPr/>
        <a:lstStyle/>
        <a:p>
          <a:endParaRPr lang="en-US"/>
        </a:p>
      </dgm:t>
    </dgm:pt>
    <dgm:pt modelId="{EC43F1D7-C88B-AC4F-97F1-E145EC4AF3AC}" type="sibTrans" cxnId="{5759B6B4-B5D7-1049-8992-C015FC0701DD}">
      <dgm:prSet/>
      <dgm:spPr/>
      <dgm:t>
        <a:bodyPr/>
        <a:lstStyle/>
        <a:p>
          <a:endParaRPr lang="en-US"/>
        </a:p>
      </dgm:t>
    </dgm:pt>
    <dgm:pt modelId="{9518711B-76AE-D444-9420-ACF7A7FEDDF7}">
      <dgm:prSet phldrT="[Text]"/>
      <dgm:spPr/>
      <dgm:t>
        <a:bodyPr/>
        <a:lstStyle/>
        <a:p>
          <a:pPr rtl="0"/>
          <a:r>
            <a:rPr lang="en-US" dirty="0">
              <a:latin typeface="Calibri" charset="0"/>
            </a:rPr>
            <a:t>Language Identification</a:t>
          </a:r>
        </a:p>
      </dgm:t>
    </dgm:pt>
    <dgm:pt modelId="{51E1EF35-F4EC-0D4F-B6C6-CC7A72C04B52}" type="parTrans" cxnId="{63CCA47C-2FF8-7643-A290-20E141FB6410}">
      <dgm:prSet/>
      <dgm:spPr/>
      <dgm:t>
        <a:bodyPr/>
        <a:lstStyle/>
        <a:p>
          <a:endParaRPr lang="en-US"/>
        </a:p>
      </dgm:t>
    </dgm:pt>
    <dgm:pt modelId="{F43B4744-795B-544B-A41C-5410C1F41138}" type="sibTrans" cxnId="{63CCA47C-2FF8-7643-A290-20E141FB6410}">
      <dgm:prSet/>
      <dgm:spPr/>
      <dgm:t>
        <a:bodyPr/>
        <a:lstStyle/>
        <a:p>
          <a:endParaRPr lang="en-US"/>
        </a:p>
      </dgm:t>
    </dgm:pt>
    <dgm:pt modelId="{ABCF1B1C-79B8-DB42-B46B-1AF0C181EE1F}">
      <dgm:prSet phldrT="[Text]"/>
      <dgm:spPr/>
      <dgm:t>
        <a:bodyPr/>
        <a:lstStyle/>
        <a:p>
          <a:pPr rtl="0"/>
          <a:r>
            <a:rPr lang="en-US" dirty="0">
              <a:latin typeface="Calibri" charset="0"/>
            </a:rPr>
            <a:t>Sentiment analysis</a:t>
          </a:r>
        </a:p>
      </dgm:t>
    </dgm:pt>
    <dgm:pt modelId="{B2130BF0-00E0-3844-83B0-E42C096F4E44}" type="parTrans" cxnId="{34211BF8-B953-D948-A6DA-ACE30EDB998B}">
      <dgm:prSet/>
      <dgm:spPr/>
      <dgm:t>
        <a:bodyPr/>
        <a:lstStyle/>
        <a:p>
          <a:endParaRPr lang="en-US"/>
        </a:p>
      </dgm:t>
    </dgm:pt>
    <dgm:pt modelId="{5C9EFDD1-3708-5147-B7E3-E3111969D003}" type="sibTrans" cxnId="{34211BF8-B953-D948-A6DA-ACE30EDB998B}">
      <dgm:prSet/>
      <dgm:spPr/>
      <dgm:t>
        <a:bodyPr/>
        <a:lstStyle/>
        <a:p>
          <a:endParaRPr lang="en-US"/>
        </a:p>
      </dgm:t>
    </dgm:pt>
    <dgm:pt modelId="{136F5AE4-44BA-FE4B-A474-3960167FD34E}">
      <dgm:prSet phldrT="[Text]"/>
      <dgm:spPr/>
      <dgm:t>
        <a:bodyPr/>
        <a:lstStyle/>
        <a:p>
          <a:pPr rtl="0"/>
          <a:r>
            <a:rPr lang="en-US"/>
            <a:t>Models </a:t>
          </a:r>
          <a:endParaRPr lang="en-US" dirty="0"/>
        </a:p>
      </dgm:t>
    </dgm:pt>
    <dgm:pt modelId="{23BC2C97-E57D-3C44-9869-7BE8996731FD}" type="parTrans" cxnId="{1F91C19C-878F-8841-8EF4-268BC878078B}">
      <dgm:prSet/>
      <dgm:spPr/>
      <dgm:t>
        <a:bodyPr/>
        <a:lstStyle/>
        <a:p>
          <a:endParaRPr lang="en-US"/>
        </a:p>
      </dgm:t>
    </dgm:pt>
    <dgm:pt modelId="{DDFC259C-6E45-104F-AF9D-9FBAF32476D8}" type="sibTrans" cxnId="{1F91C19C-878F-8841-8EF4-268BC878078B}">
      <dgm:prSet/>
      <dgm:spPr/>
      <dgm:t>
        <a:bodyPr/>
        <a:lstStyle/>
        <a:p>
          <a:endParaRPr lang="en-US"/>
        </a:p>
      </dgm:t>
    </dgm:pt>
    <dgm:pt modelId="{11705937-5F66-D542-AE82-124CC74BDB0A}">
      <dgm:prSet/>
      <dgm:spPr/>
      <dgm:t>
        <a:bodyPr/>
        <a:lstStyle/>
        <a:p>
          <a:pPr rtl="0">
            <a:buFont typeface="Arial" panose="020B0604020202020204" pitchFamily="34" charset="0"/>
            <a:buChar char="•"/>
          </a:pPr>
          <a:endParaRPr lang="en-CA" dirty="0"/>
        </a:p>
      </dgm:t>
    </dgm:pt>
    <dgm:pt modelId="{68A5612D-54B8-F349-ADFC-3A6AC08AE862}" type="parTrans" cxnId="{68D81B34-3086-2644-B74B-83E69D62AA0D}">
      <dgm:prSet/>
      <dgm:spPr/>
      <dgm:t>
        <a:bodyPr/>
        <a:lstStyle/>
        <a:p>
          <a:endParaRPr lang="en-US"/>
        </a:p>
      </dgm:t>
    </dgm:pt>
    <dgm:pt modelId="{3543C348-5700-714D-8463-DECD6A10D71D}" type="sibTrans" cxnId="{68D81B34-3086-2644-B74B-83E69D62AA0D}">
      <dgm:prSet/>
      <dgm:spPr/>
      <dgm:t>
        <a:bodyPr/>
        <a:lstStyle/>
        <a:p>
          <a:endParaRPr lang="en-US"/>
        </a:p>
      </dgm:t>
    </dgm:pt>
    <dgm:pt modelId="{47DFE009-1744-274F-A09C-1EB90FBA32E4}">
      <dgm:prSet phldrT="[Text]"/>
      <dgm:spPr/>
      <dgm:t>
        <a:bodyPr/>
        <a:lstStyle/>
        <a:p>
          <a:endParaRPr lang="en-US" dirty="0">
            <a:solidFill>
              <a:schemeClr val="bg1"/>
            </a:solidFill>
          </a:endParaRPr>
        </a:p>
      </dgm:t>
    </dgm:pt>
    <dgm:pt modelId="{CAD764E1-3075-9B42-9B18-EF082019306B}" type="parTrans" cxnId="{A5B92B12-44C0-A640-A875-9414D1867B7F}">
      <dgm:prSet/>
      <dgm:spPr/>
      <dgm:t>
        <a:bodyPr/>
        <a:lstStyle/>
        <a:p>
          <a:endParaRPr lang="en-US"/>
        </a:p>
      </dgm:t>
    </dgm:pt>
    <dgm:pt modelId="{C16D1E1A-3D11-B84E-BC88-3F0E589E4B33}" type="sibTrans" cxnId="{A5B92B12-44C0-A640-A875-9414D1867B7F}">
      <dgm:prSet/>
      <dgm:spPr/>
      <dgm:t>
        <a:bodyPr/>
        <a:lstStyle/>
        <a:p>
          <a:endParaRPr lang="en-US"/>
        </a:p>
      </dgm:t>
    </dgm:pt>
    <dgm:pt modelId="{0A9568C1-5D2C-8942-96B9-A8C4E7F840B2}">
      <dgm:prSet/>
      <dgm:spPr/>
      <dgm:t>
        <a:bodyPr/>
        <a:lstStyle/>
        <a:p>
          <a:pPr rtl="0"/>
          <a:endParaRPr lang="en-US" dirty="0">
            <a:latin typeface="Calibri" charset="0"/>
          </a:endParaRPr>
        </a:p>
      </dgm:t>
    </dgm:pt>
    <dgm:pt modelId="{9DBBAD22-C84A-664F-976A-939BA5435AD9}" type="parTrans" cxnId="{99473C28-DEFB-2447-AE4E-F9B730C67BDC}">
      <dgm:prSet/>
      <dgm:spPr/>
      <dgm:t>
        <a:bodyPr/>
        <a:lstStyle/>
        <a:p>
          <a:endParaRPr lang="en-US"/>
        </a:p>
      </dgm:t>
    </dgm:pt>
    <dgm:pt modelId="{047D9994-0C33-7A40-B34E-3AD1F92DD579}" type="sibTrans" cxnId="{99473C28-DEFB-2447-AE4E-F9B730C67BDC}">
      <dgm:prSet/>
      <dgm:spPr/>
      <dgm:t>
        <a:bodyPr/>
        <a:lstStyle/>
        <a:p>
          <a:endParaRPr lang="en-US"/>
        </a:p>
      </dgm:t>
    </dgm:pt>
    <dgm:pt modelId="{36DEF556-42AC-4F40-9F6C-4A7A0DC5BA01}">
      <dgm:prSet/>
      <dgm:spPr/>
      <dgm:t>
        <a:bodyPr/>
        <a:lstStyle/>
        <a:p>
          <a:pPr rtl="0"/>
          <a:r>
            <a:rPr lang="en-US" dirty="0">
              <a:latin typeface="Calibri" charset="0"/>
            </a:rPr>
            <a:t>k-Nearest Neighbors</a:t>
          </a:r>
        </a:p>
      </dgm:t>
    </dgm:pt>
    <dgm:pt modelId="{E9DDF8AD-00E7-034C-8B29-9BBBCE2B3CB9}" type="parTrans" cxnId="{EC0868F1-4CB7-BD4F-AAEF-784CEA238FDE}">
      <dgm:prSet/>
      <dgm:spPr/>
      <dgm:t>
        <a:bodyPr/>
        <a:lstStyle/>
        <a:p>
          <a:endParaRPr lang="en-US"/>
        </a:p>
      </dgm:t>
    </dgm:pt>
    <dgm:pt modelId="{60C0FFC0-0CD4-3245-AE85-FC3FE7F4A39B}" type="sibTrans" cxnId="{EC0868F1-4CB7-BD4F-AAEF-784CEA238FDE}">
      <dgm:prSet/>
      <dgm:spPr/>
      <dgm:t>
        <a:bodyPr/>
        <a:lstStyle/>
        <a:p>
          <a:endParaRPr lang="en-US"/>
        </a:p>
      </dgm:t>
    </dgm:pt>
    <dgm:pt modelId="{85029851-635A-C046-B903-4FF6EA6D3673}">
      <dgm:prSet/>
      <dgm:spPr/>
      <dgm:t>
        <a:bodyPr/>
        <a:lstStyle/>
        <a:p>
          <a:pPr rtl="0"/>
          <a:endParaRPr lang="en-US" dirty="0">
            <a:latin typeface="Calibri" charset="0"/>
          </a:endParaRPr>
        </a:p>
      </dgm:t>
    </dgm:pt>
    <dgm:pt modelId="{E4D36DDA-79DD-2745-9DF3-C7B0745E07C8}" type="parTrans" cxnId="{0B1BB2B8-9EF1-AC40-A7EB-0E1F652EAC76}">
      <dgm:prSet/>
      <dgm:spPr/>
      <dgm:t>
        <a:bodyPr/>
        <a:lstStyle/>
        <a:p>
          <a:endParaRPr lang="en-US"/>
        </a:p>
      </dgm:t>
    </dgm:pt>
    <dgm:pt modelId="{19047398-E50A-794D-B4F3-FF9978E543D7}" type="sibTrans" cxnId="{0B1BB2B8-9EF1-AC40-A7EB-0E1F652EAC76}">
      <dgm:prSet/>
      <dgm:spPr/>
      <dgm:t>
        <a:bodyPr/>
        <a:lstStyle/>
        <a:p>
          <a:endParaRPr lang="en-US"/>
        </a:p>
      </dgm:t>
    </dgm:pt>
    <dgm:pt modelId="{9EFC66D7-0E5E-8C43-8FA4-D6563C992F8C}">
      <dgm:prSet/>
      <dgm:spPr/>
      <dgm:t>
        <a:bodyPr/>
        <a:lstStyle/>
        <a:p>
          <a:pPr rtl="0"/>
          <a:r>
            <a:rPr lang="en-US" dirty="0">
              <a:latin typeface="Calibri" charset="0"/>
            </a:rPr>
            <a:t>Neural Networks</a:t>
          </a:r>
        </a:p>
      </dgm:t>
    </dgm:pt>
    <dgm:pt modelId="{5D6C7FE9-8359-714D-9144-2530798DFDBD}" type="parTrans" cxnId="{2B60C9B7-57BD-774B-A5F9-8971E5B3981C}">
      <dgm:prSet/>
      <dgm:spPr/>
      <dgm:t>
        <a:bodyPr/>
        <a:lstStyle/>
        <a:p>
          <a:endParaRPr lang="en-US"/>
        </a:p>
      </dgm:t>
    </dgm:pt>
    <dgm:pt modelId="{CC2AD9E1-5469-014C-A9A6-DB5B3D755DB1}" type="sibTrans" cxnId="{2B60C9B7-57BD-774B-A5F9-8971E5B3981C}">
      <dgm:prSet/>
      <dgm:spPr/>
      <dgm:t>
        <a:bodyPr/>
        <a:lstStyle/>
        <a:p>
          <a:endParaRPr lang="en-US"/>
        </a:p>
      </dgm:t>
    </dgm:pt>
    <dgm:pt modelId="{61206CAB-561D-8645-BE26-8891C71DD63C}">
      <dgm:prSet/>
      <dgm:spPr/>
      <dgm:t>
        <a:bodyPr/>
        <a:lstStyle/>
        <a:p>
          <a:pPr rtl="0"/>
          <a:endParaRPr lang="en-US" dirty="0">
            <a:latin typeface="Calibri" charset="0"/>
          </a:endParaRPr>
        </a:p>
      </dgm:t>
    </dgm:pt>
    <dgm:pt modelId="{83ECCA7B-FE8F-9F4F-BE14-57383AC7B13D}" type="parTrans" cxnId="{7F8196F6-B8BA-3D4D-B1E5-FCBA988A3731}">
      <dgm:prSet/>
      <dgm:spPr/>
      <dgm:t>
        <a:bodyPr/>
        <a:lstStyle/>
        <a:p>
          <a:endParaRPr lang="en-US"/>
        </a:p>
      </dgm:t>
    </dgm:pt>
    <dgm:pt modelId="{B435F7DA-F526-E446-84E4-ABBBCE1633EA}" type="sibTrans" cxnId="{7F8196F6-B8BA-3D4D-B1E5-FCBA988A3731}">
      <dgm:prSet/>
      <dgm:spPr/>
      <dgm:t>
        <a:bodyPr/>
        <a:lstStyle/>
        <a:p>
          <a:endParaRPr lang="en-US"/>
        </a:p>
      </dgm:t>
    </dgm:pt>
    <dgm:pt modelId="{8537D62C-6E45-AF40-B36E-FB467AA1C255}" type="pres">
      <dgm:prSet presAssocID="{A763E1E2-F0F0-FB48-83B3-95097123E168}" presName="Name0" presStyleCnt="0">
        <dgm:presLayoutVars>
          <dgm:dir/>
          <dgm:animLvl val="lvl"/>
          <dgm:resizeHandles val="exact"/>
        </dgm:presLayoutVars>
      </dgm:prSet>
      <dgm:spPr/>
    </dgm:pt>
    <dgm:pt modelId="{0F43A416-24E4-F447-9910-E82B4F9F404E}" type="pres">
      <dgm:prSet presAssocID="{1D097D36-DFD4-7640-A292-0784A5A7FE6E}" presName="compositeNode" presStyleCnt="0">
        <dgm:presLayoutVars>
          <dgm:bulletEnabled val="1"/>
        </dgm:presLayoutVars>
      </dgm:prSet>
      <dgm:spPr/>
    </dgm:pt>
    <dgm:pt modelId="{1723CBFD-7764-AA4E-84FC-4D7FF68CC2BE}" type="pres">
      <dgm:prSet presAssocID="{1D097D36-DFD4-7640-A292-0784A5A7FE6E}" presName="bgRect" presStyleLbl="node1" presStyleIdx="0" presStyleCnt="3"/>
      <dgm:spPr/>
    </dgm:pt>
    <dgm:pt modelId="{A362F5CA-F971-9249-BDE1-C1A3B9E6FFDD}" type="pres">
      <dgm:prSet presAssocID="{1D097D36-DFD4-7640-A292-0784A5A7FE6E}" presName="parentNode" presStyleLbl="node1" presStyleIdx="0" presStyleCnt="3">
        <dgm:presLayoutVars>
          <dgm:chMax val="0"/>
          <dgm:bulletEnabled val="1"/>
        </dgm:presLayoutVars>
      </dgm:prSet>
      <dgm:spPr/>
    </dgm:pt>
    <dgm:pt modelId="{7102B113-50FE-4C4E-BB80-629735F3B0D2}" type="pres">
      <dgm:prSet presAssocID="{1D097D36-DFD4-7640-A292-0784A5A7FE6E}" presName="childNode" presStyleLbl="node1" presStyleIdx="0" presStyleCnt="3">
        <dgm:presLayoutVars>
          <dgm:bulletEnabled val="1"/>
        </dgm:presLayoutVars>
      </dgm:prSet>
      <dgm:spPr/>
    </dgm:pt>
    <dgm:pt modelId="{943419F1-CA76-E845-8F75-1F60FAC5E8B1}" type="pres">
      <dgm:prSet presAssocID="{490036CE-3CA7-8348-9040-23EF44B659AF}" presName="hSp" presStyleCnt="0"/>
      <dgm:spPr/>
    </dgm:pt>
    <dgm:pt modelId="{00D08809-BA5D-3448-BF75-81233721A282}" type="pres">
      <dgm:prSet presAssocID="{490036CE-3CA7-8348-9040-23EF44B659AF}" presName="vProcSp" presStyleCnt="0"/>
      <dgm:spPr/>
    </dgm:pt>
    <dgm:pt modelId="{081E47C1-37BD-A941-8DED-96BAC55E5C56}" type="pres">
      <dgm:prSet presAssocID="{490036CE-3CA7-8348-9040-23EF44B659AF}" presName="vSp1" presStyleCnt="0"/>
      <dgm:spPr/>
    </dgm:pt>
    <dgm:pt modelId="{11ED0ACF-065D-064C-A87E-3AAFC7068722}" type="pres">
      <dgm:prSet presAssocID="{490036CE-3CA7-8348-9040-23EF44B659AF}" presName="simulatedConn" presStyleLbl="solidFgAcc1" presStyleIdx="0" presStyleCnt="2"/>
      <dgm:spPr/>
    </dgm:pt>
    <dgm:pt modelId="{08A27281-1E0A-0646-9878-F8274801BBAA}" type="pres">
      <dgm:prSet presAssocID="{490036CE-3CA7-8348-9040-23EF44B659AF}" presName="vSp2" presStyleCnt="0"/>
      <dgm:spPr/>
    </dgm:pt>
    <dgm:pt modelId="{8C56C034-F577-154C-8CF4-357C624AB2F2}" type="pres">
      <dgm:prSet presAssocID="{490036CE-3CA7-8348-9040-23EF44B659AF}" presName="sibTrans" presStyleCnt="0"/>
      <dgm:spPr/>
    </dgm:pt>
    <dgm:pt modelId="{0A0CD1C6-9041-304C-AACF-1E3F42B551BE}" type="pres">
      <dgm:prSet presAssocID="{136F5AE4-44BA-FE4B-A474-3960167FD34E}" presName="compositeNode" presStyleCnt="0">
        <dgm:presLayoutVars>
          <dgm:bulletEnabled val="1"/>
        </dgm:presLayoutVars>
      </dgm:prSet>
      <dgm:spPr/>
    </dgm:pt>
    <dgm:pt modelId="{6183E486-DF07-AE42-96E4-FDEC8B4968C9}" type="pres">
      <dgm:prSet presAssocID="{136F5AE4-44BA-FE4B-A474-3960167FD34E}" presName="bgRect" presStyleLbl="node1" presStyleIdx="1" presStyleCnt="3"/>
      <dgm:spPr/>
    </dgm:pt>
    <dgm:pt modelId="{EB06E3A1-AB9E-4A4E-86C2-E383F3382443}" type="pres">
      <dgm:prSet presAssocID="{136F5AE4-44BA-FE4B-A474-3960167FD34E}" presName="parentNode" presStyleLbl="node1" presStyleIdx="1" presStyleCnt="3">
        <dgm:presLayoutVars>
          <dgm:chMax val="0"/>
          <dgm:bulletEnabled val="1"/>
        </dgm:presLayoutVars>
      </dgm:prSet>
      <dgm:spPr/>
    </dgm:pt>
    <dgm:pt modelId="{E2DAB9A4-7C1A-6E43-BC17-8C97054DC287}" type="pres">
      <dgm:prSet presAssocID="{136F5AE4-44BA-FE4B-A474-3960167FD34E}" presName="childNode" presStyleLbl="node1" presStyleIdx="1" presStyleCnt="3">
        <dgm:presLayoutVars>
          <dgm:bulletEnabled val="1"/>
        </dgm:presLayoutVars>
      </dgm:prSet>
      <dgm:spPr/>
    </dgm:pt>
    <dgm:pt modelId="{C23B5F72-3E52-624F-8A9E-F06E30EDB52A}" type="pres">
      <dgm:prSet presAssocID="{DDFC259C-6E45-104F-AF9D-9FBAF32476D8}" presName="hSp" presStyleCnt="0"/>
      <dgm:spPr/>
    </dgm:pt>
    <dgm:pt modelId="{D1A6178C-E21E-E545-B585-D71525BB0FEB}" type="pres">
      <dgm:prSet presAssocID="{DDFC259C-6E45-104F-AF9D-9FBAF32476D8}" presName="vProcSp" presStyleCnt="0"/>
      <dgm:spPr/>
    </dgm:pt>
    <dgm:pt modelId="{F760FC22-B9CD-4E49-8A05-8F70EC0E3406}" type="pres">
      <dgm:prSet presAssocID="{DDFC259C-6E45-104F-AF9D-9FBAF32476D8}" presName="vSp1" presStyleCnt="0"/>
      <dgm:spPr/>
    </dgm:pt>
    <dgm:pt modelId="{00A8F678-4D7A-2A42-8D2A-BB4397AE595A}" type="pres">
      <dgm:prSet presAssocID="{DDFC259C-6E45-104F-AF9D-9FBAF32476D8}" presName="simulatedConn" presStyleLbl="solidFgAcc1" presStyleIdx="1" presStyleCnt="2"/>
      <dgm:spPr/>
    </dgm:pt>
    <dgm:pt modelId="{D6A00881-4559-9E49-9E45-76102AD115A4}" type="pres">
      <dgm:prSet presAssocID="{DDFC259C-6E45-104F-AF9D-9FBAF32476D8}" presName="vSp2" presStyleCnt="0"/>
      <dgm:spPr/>
    </dgm:pt>
    <dgm:pt modelId="{013519C5-3948-7549-A48F-A1940E83FC67}" type="pres">
      <dgm:prSet presAssocID="{DDFC259C-6E45-104F-AF9D-9FBAF32476D8}" presName="sibTrans" presStyleCnt="0"/>
      <dgm:spPr/>
    </dgm:pt>
    <dgm:pt modelId="{665C8436-1903-EE4B-8501-4400D333881F}" type="pres">
      <dgm:prSet presAssocID="{1411A17C-081B-2947-BA0D-D209B657BE39}" presName="compositeNode" presStyleCnt="0">
        <dgm:presLayoutVars>
          <dgm:bulletEnabled val="1"/>
        </dgm:presLayoutVars>
      </dgm:prSet>
      <dgm:spPr/>
    </dgm:pt>
    <dgm:pt modelId="{77D69554-4EDA-A54E-8913-3860E7E1306B}" type="pres">
      <dgm:prSet presAssocID="{1411A17C-081B-2947-BA0D-D209B657BE39}" presName="bgRect" presStyleLbl="node1" presStyleIdx="2" presStyleCnt="3"/>
      <dgm:spPr/>
    </dgm:pt>
    <dgm:pt modelId="{EB22C93C-0C75-8C4C-9367-836D14D075C5}" type="pres">
      <dgm:prSet presAssocID="{1411A17C-081B-2947-BA0D-D209B657BE39}" presName="parentNode" presStyleLbl="node1" presStyleIdx="2" presStyleCnt="3">
        <dgm:presLayoutVars>
          <dgm:chMax val="0"/>
          <dgm:bulletEnabled val="1"/>
        </dgm:presLayoutVars>
      </dgm:prSet>
      <dgm:spPr/>
    </dgm:pt>
    <dgm:pt modelId="{502831E8-4255-3A4F-BCD8-137A3F6C7656}" type="pres">
      <dgm:prSet presAssocID="{1411A17C-081B-2947-BA0D-D209B657BE39}" presName="childNode" presStyleLbl="node1" presStyleIdx="2" presStyleCnt="3">
        <dgm:presLayoutVars>
          <dgm:bulletEnabled val="1"/>
        </dgm:presLayoutVars>
      </dgm:prSet>
      <dgm:spPr/>
    </dgm:pt>
  </dgm:ptLst>
  <dgm:cxnLst>
    <dgm:cxn modelId="{0D5F1C05-42E3-A041-9856-5EC5B0A67714}" type="presOf" srcId="{FBE71112-B5AC-2D40-8381-AD0A2ECB6234}" destId="{502831E8-4255-3A4F-BCD8-137A3F6C7656}" srcOrd="0" destOrd="4" presId="urn:microsoft.com/office/officeart/2005/8/layout/hProcess7"/>
    <dgm:cxn modelId="{5D226B08-62B6-7647-A3F1-BD4F38EB52BB}" type="presOf" srcId="{BFEE65A6-CA54-9746-B628-E7A259C5DBB0}" destId="{7102B113-50FE-4C4E-BB80-629735F3B0D2}" srcOrd="0" destOrd="3" presId="urn:microsoft.com/office/officeart/2005/8/layout/hProcess7"/>
    <dgm:cxn modelId="{AEA7A10A-D698-7E46-AE22-680B9398CF72}" srcId="{1D097D36-DFD4-7640-A292-0784A5A7FE6E}" destId="{FEEBE07B-F414-3548-B6D8-CBF4080B5843}" srcOrd="0" destOrd="0" parTransId="{B6A0BCA1-B151-C14F-818F-85CE4D83AB16}" sibTransId="{E8ACC4B9-7D2F-144E-B61B-782A8C597FA9}"/>
    <dgm:cxn modelId="{A04B800D-F9FB-9845-BA77-D7F5CD43F6ED}" srcId="{136F5AE4-44BA-FE4B-A474-3960167FD34E}" destId="{67C4ACBE-F2DD-A446-AB9C-1CD736F8F35A}" srcOrd="2" destOrd="0" parTransId="{AB018718-29F4-0346-9DB7-6521F6AF72F2}" sibTransId="{9320EE11-AC41-4D43-98DA-CE9C9B4435C5}"/>
    <dgm:cxn modelId="{A5B92B12-44C0-A640-A875-9414D1867B7F}" srcId="{1411A17C-081B-2947-BA0D-D209B657BE39}" destId="{47DFE009-1744-274F-A09C-1EB90FBA32E4}" srcOrd="1" destOrd="0" parTransId="{CAD764E1-3075-9B42-9B18-EF082019306B}" sibTransId="{C16D1E1A-3D11-B84E-BC88-3F0E589E4B33}"/>
    <dgm:cxn modelId="{99473C28-DEFB-2447-AE4E-F9B730C67BDC}" srcId="{1411A17C-081B-2947-BA0D-D209B657BE39}" destId="{0A9568C1-5D2C-8942-96B9-A8C4E7F840B2}" srcOrd="3" destOrd="0" parTransId="{9DBBAD22-C84A-664F-976A-939BA5435AD9}" sibTransId="{047D9994-0C33-7A40-B34E-3AD1F92DD579}"/>
    <dgm:cxn modelId="{6008982B-9FA9-294C-9D52-1CC3769A171F}" srcId="{A763E1E2-F0F0-FB48-83B3-95097123E168}" destId="{1D097D36-DFD4-7640-A292-0784A5A7FE6E}" srcOrd="0" destOrd="0" parTransId="{CEBCA411-2C02-1542-87A0-1DCC525F9C7D}" sibTransId="{490036CE-3CA7-8348-9040-23EF44B659AF}"/>
    <dgm:cxn modelId="{5654B530-56EC-004F-91A0-FCF2AC858CF9}" type="presOf" srcId="{1411A17C-081B-2947-BA0D-D209B657BE39}" destId="{EB22C93C-0C75-8C4C-9367-836D14D075C5}" srcOrd="1" destOrd="0" presId="urn:microsoft.com/office/officeart/2005/8/layout/hProcess7"/>
    <dgm:cxn modelId="{68D81B34-3086-2644-B74B-83E69D62AA0D}" srcId="{136F5AE4-44BA-FE4B-A474-3960167FD34E}" destId="{11705937-5F66-D542-AE82-124CC74BDB0A}" srcOrd="1" destOrd="0" parTransId="{68A5612D-54B8-F349-ADFC-3A6AC08AE862}" sibTransId="{3543C348-5700-714D-8463-DECD6A10D71D}"/>
    <dgm:cxn modelId="{DAE37638-781C-A645-8169-F46EA3DF4282}" type="presOf" srcId="{47DFE009-1744-274F-A09C-1EB90FBA32E4}" destId="{502831E8-4255-3A4F-BCD8-137A3F6C7656}" srcOrd="0" destOrd="1" presId="urn:microsoft.com/office/officeart/2005/8/layout/hProcess7"/>
    <dgm:cxn modelId="{96C8EB3A-3C91-DE44-99B9-F697E1EED746}" type="presOf" srcId="{67C4ACBE-F2DD-A446-AB9C-1CD736F8F35A}" destId="{E2DAB9A4-7C1A-6E43-BC17-8C97054DC287}" srcOrd="0" destOrd="2" presId="urn:microsoft.com/office/officeart/2005/8/layout/hProcess7"/>
    <dgm:cxn modelId="{95FF763F-5DC0-E944-849C-462321B21E01}" type="presOf" srcId="{6929AB84-28C1-F744-B211-418A4197C8AE}" destId="{502831E8-4255-3A4F-BCD8-137A3F6C7656}" srcOrd="0" destOrd="0" presId="urn:microsoft.com/office/officeart/2005/8/layout/hProcess7"/>
    <dgm:cxn modelId="{C0313240-2B67-4A4C-8A3D-5AAAE04EBCA1}" type="presOf" srcId="{1411A17C-081B-2947-BA0D-D209B657BE39}" destId="{77D69554-4EDA-A54E-8913-3860E7E1306B}" srcOrd="0" destOrd="0" presId="urn:microsoft.com/office/officeart/2005/8/layout/hProcess7"/>
    <dgm:cxn modelId="{47AA2858-8EEA-424D-8FB0-C093299875DE}" type="presOf" srcId="{9A7BF46B-37C4-6347-A28C-BBA1AF5547E3}" destId="{7102B113-50FE-4C4E-BB80-629735F3B0D2}" srcOrd="0" destOrd="2" presId="urn:microsoft.com/office/officeart/2005/8/layout/hProcess7"/>
    <dgm:cxn modelId="{2BE9685A-3B76-9F46-8F3D-53EA5CFCC438}" type="presOf" srcId="{84B5E2C1-6280-C244-9C91-20071B931F71}" destId="{502831E8-4255-3A4F-BCD8-137A3F6C7656}" srcOrd="0" destOrd="2" presId="urn:microsoft.com/office/officeart/2005/8/layout/hProcess7"/>
    <dgm:cxn modelId="{3DFDD55C-17AA-6A4C-8BF1-B08EEC36187B}" type="presOf" srcId="{1D097D36-DFD4-7640-A292-0784A5A7FE6E}" destId="{A362F5CA-F971-9249-BDE1-C1A3B9E6FFDD}" srcOrd="1" destOrd="0" presId="urn:microsoft.com/office/officeart/2005/8/layout/hProcess7"/>
    <dgm:cxn modelId="{56888B62-19E9-1C42-9ADA-6D4D55B60B28}" srcId="{1D097D36-DFD4-7640-A292-0784A5A7FE6E}" destId="{9A7BF46B-37C4-6347-A28C-BBA1AF5547E3}" srcOrd="2" destOrd="0" parTransId="{34755CE4-D107-CC4C-9D6D-01B3744DFDB5}" sibTransId="{9AD0D357-6646-294F-9994-2E76C0132002}"/>
    <dgm:cxn modelId="{D1C41D6A-7DB8-0940-A763-B7F67F5E2CC4}" type="presOf" srcId="{1D097D36-DFD4-7640-A292-0784A5A7FE6E}" destId="{1723CBFD-7764-AA4E-84FC-4D7FF68CC2BE}" srcOrd="0" destOrd="0" presId="urn:microsoft.com/office/officeart/2005/8/layout/hProcess7"/>
    <dgm:cxn modelId="{DE6AAB71-D0D0-BA42-B7D4-3109904799A4}" srcId="{1411A17C-081B-2947-BA0D-D209B657BE39}" destId="{FBE71112-B5AC-2D40-8381-AD0A2ECB6234}" srcOrd="4" destOrd="0" parTransId="{4C3FBDDD-2276-6248-A031-992E1C751FAC}" sibTransId="{D7BB4A22-00BF-264A-9002-364E53B958D4}"/>
    <dgm:cxn modelId="{63CCA47C-2FF8-7643-A290-20E141FB6410}" srcId="{1D097D36-DFD4-7640-A292-0784A5A7FE6E}" destId="{9518711B-76AE-D444-9420-ACF7A7FEDDF7}" srcOrd="4" destOrd="0" parTransId="{51E1EF35-F4EC-0D4F-B6C6-CC7A72C04B52}" sibTransId="{F43B4744-795B-544B-A41C-5410C1F41138}"/>
    <dgm:cxn modelId="{D6A6237E-70A7-7648-9D33-B1EB08C7A058}" type="presOf" srcId="{647C35B9-AA0C-D140-8924-09A23FEADEF2}" destId="{E2DAB9A4-7C1A-6E43-BC17-8C97054DC287}" srcOrd="0" destOrd="0" presId="urn:microsoft.com/office/officeart/2005/8/layout/hProcess7"/>
    <dgm:cxn modelId="{3A19AC83-E121-0149-B32B-61A3B60BFE73}" type="presOf" srcId="{A763E1E2-F0F0-FB48-83B3-95097123E168}" destId="{8537D62C-6E45-AF40-B36E-FB467AA1C255}" srcOrd="0" destOrd="0" presId="urn:microsoft.com/office/officeart/2005/8/layout/hProcess7"/>
    <dgm:cxn modelId="{53B90F89-BAE2-5C4A-8267-883612E9BD25}" type="presOf" srcId="{61206CAB-561D-8645-BE26-8891C71DD63C}" destId="{502831E8-4255-3A4F-BCD8-137A3F6C7656}" srcOrd="0" destOrd="7" presId="urn:microsoft.com/office/officeart/2005/8/layout/hProcess7"/>
    <dgm:cxn modelId="{2940B29B-80D4-A54C-812F-49220A3EB956}" type="presOf" srcId="{B2695C9B-C03A-AD47-916A-398F70AA6431}" destId="{7102B113-50FE-4C4E-BB80-629735F3B0D2}" srcOrd="0" destOrd="1" presId="urn:microsoft.com/office/officeart/2005/8/layout/hProcess7"/>
    <dgm:cxn modelId="{1F91C19C-878F-8841-8EF4-268BC878078B}" srcId="{A763E1E2-F0F0-FB48-83B3-95097123E168}" destId="{136F5AE4-44BA-FE4B-A474-3960167FD34E}" srcOrd="1" destOrd="0" parTransId="{23BC2C97-E57D-3C44-9869-7BE8996731FD}" sibTransId="{DDFC259C-6E45-104F-AF9D-9FBAF32476D8}"/>
    <dgm:cxn modelId="{08AB499E-8048-1142-96E8-743620FAF2D2}" type="presOf" srcId="{FEEBE07B-F414-3548-B6D8-CBF4080B5843}" destId="{7102B113-50FE-4C4E-BB80-629735F3B0D2}" srcOrd="0" destOrd="0" presId="urn:microsoft.com/office/officeart/2005/8/layout/hProcess7"/>
    <dgm:cxn modelId="{475251A8-A301-104E-BF78-B8F4893AFF5E}" type="presOf" srcId="{11705937-5F66-D542-AE82-124CC74BDB0A}" destId="{E2DAB9A4-7C1A-6E43-BC17-8C97054DC287}" srcOrd="0" destOrd="1" presId="urn:microsoft.com/office/officeart/2005/8/layout/hProcess7"/>
    <dgm:cxn modelId="{BC4DBCAF-B0A5-FF42-AABF-F21147AF12BB}" type="presOf" srcId="{ABCF1B1C-79B8-DB42-B46B-1AF0C181EE1F}" destId="{7102B113-50FE-4C4E-BB80-629735F3B0D2}" srcOrd="0" destOrd="5" presId="urn:microsoft.com/office/officeart/2005/8/layout/hProcess7"/>
    <dgm:cxn modelId="{BBA202B0-18B2-BA4E-97C1-15E1249D0ABD}" type="presOf" srcId="{9EFC66D7-0E5E-8C43-8FA4-D6563C992F8C}" destId="{502831E8-4255-3A4F-BCD8-137A3F6C7656}" srcOrd="0" destOrd="8" presId="urn:microsoft.com/office/officeart/2005/8/layout/hProcess7"/>
    <dgm:cxn modelId="{5759B6B4-B5D7-1049-8992-C015FC0701DD}" srcId="{1D097D36-DFD4-7640-A292-0784A5A7FE6E}" destId="{BFEE65A6-CA54-9746-B628-E7A259C5DBB0}" srcOrd="3" destOrd="0" parTransId="{6E5551C7-84C6-6946-9A5A-DB52A9DDCA22}" sibTransId="{EC43F1D7-C88B-AC4F-97F1-E145EC4AF3AC}"/>
    <dgm:cxn modelId="{BF7EDFB6-D579-BC41-A8D1-E692640C1EDB}" srcId="{1D097D36-DFD4-7640-A292-0784A5A7FE6E}" destId="{B2695C9B-C03A-AD47-916A-398F70AA6431}" srcOrd="1" destOrd="0" parTransId="{1946CCCE-D740-4440-B012-4C7E0641A723}" sibTransId="{319CE891-22AA-C040-93A0-C49711E4D198}"/>
    <dgm:cxn modelId="{2B60C9B7-57BD-774B-A5F9-8971E5B3981C}" srcId="{1411A17C-081B-2947-BA0D-D209B657BE39}" destId="{9EFC66D7-0E5E-8C43-8FA4-D6563C992F8C}" srcOrd="8" destOrd="0" parTransId="{5D6C7FE9-8359-714D-9144-2530798DFDBD}" sibTransId="{CC2AD9E1-5469-014C-A9A6-DB5B3D755DB1}"/>
    <dgm:cxn modelId="{0B1BB2B8-9EF1-AC40-A7EB-0E1F652EAC76}" srcId="{1411A17C-081B-2947-BA0D-D209B657BE39}" destId="{85029851-635A-C046-B903-4FF6EA6D3673}" srcOrd="5" destOrd="0" parTransId="{E4D36DDA-79DD-2745-9DF3-C7B0745E07C8}" sibTransId="{19047398-E50A-794D-B4F3-FF9978E543D7}"/>
    <dgm:cxn modelId="{1D5AECBF-A64E-084D-A7FE-F8E6745ABB0C}" srcId="{A763E1E2-F0F0-FB48-83B3-95097123E168}" destId="{1411A17C-081B-2947-BA0D-D209B657BE39}" srcOrd="2" destOrd="0" parTransId="{255651ED-AA6E-E041-AE90-40C4768936F0}" sibTransId="{C3BD2CDF-92F9-8A41-8138-4261A39EBB82}"/>
    <dgm:cxn modelId="{8FF89BC4-7BEE-5D40-A87D-74032CD1012C}" type="presOf" srcId="{136F5AE4-44BA-FE4B-A474-3960167FD34E}" destId="{EB06E3A1-AB9E-4A4E-86C2-E383F3382443}" srcOrd="1" destOrd="0" presId="urn:microsoft.com/office/officeart/2005/8/layout/hProcess7"/>
    <dgm:cxn modelId="{42EED7C9-5405-D346-A043-7423C4F7B69C}" type="presOf" srcId="{136F5AE4-44BA-FE4B-A474-3960167FD34E}" destId="{6183E486-DF07-AE42-96E4-FDEC8B4968C9}" srcOrd="0" destOrd="0" presId="urn:microsoft.com/office/officeart/2005/8/layout/hProcess7"/>
    <dgm:cxn modelId="{BCB261CA-493A-334D-A693-66631949B3AD}" type="presOf" srcId="{36DEF556-42AC-4F40-9F6C-4A7A0DC5BA01}" destId="{502831E8-4255-3A4F-BCD8-137A3F6C7656}" srcOrd="0" destOrd="6" presId="urn:microsoft.com/office/officeart/2005/8/layout/hProcess7"/>
    <dgm:cxn modelId="{E75DFCCB-B4E7-2C4D-B325-B9C1D3E2CDE2}" type="presOf" srcId="{0A9568C1-5D2C-8942-96B9-A8C4E7F840B2}" destId="{502831E8-4255-3A4F-BCD8-137A3F6C7656}" srcOrd="0" destOrd="3" presId="urn:microsoft.com/office/officeart/2005/8/layout/hProcess7"/>
    <dgm:cxn modelId="{2B3EDDD2-8284-B948-9965-161D51F4D12A}" srcId="{136F5AE4-44BA-FE4B-A474-3960167FD34E}" destId="{647C35B9-AA0C-D140-8924-09A23FEADEF2}" srcOrd="0" destOrd="0" parTransId="{1527FE57-90C1-4945-8C20-8A06980DD579}" sibTransId="{896B5E2C-0985-EC4D-AEE0-3BDA2BA41A0A}"/>
    <dgm:cxn modelId="{1B8628DC-1AD2-3142-9E79-8DA047E4D99F}" type="presOf" srcId="{9518711B-76AE-D444-9420-ACF7A7FEDDF7}" destId="{7102B113-50FE-4C4E-BB80-629735F3B0D2}" srcOrd="0" destOrd="4" presId="urn:microsoft.com/office/officeart/2005/8/layout/hProcess7"/>
    <dgm:cxn modelId="{B3DB0FE4-5E73-2046-A109-730C9FC1D7A2}" srcId="{1411A17C-081B-2947-BA0D-D209B657BE39}" destId="{6929AB84-28C1-F744-B211-418A4197C8AE}" srcOrd="0" destOrd="0" parTransId="{4DD92493-BF30-3349-B712-2BC4A3C55E49}" sibTransId="{7CD6A7B5-BDAE-FD43-9A0B-37FDB71FD8F3}"/>
    <dgm:cxn modelId="{EC0868F1-4CB7-BD4F-AAEF-784CEA238FDE}" srcId="{1411A17C-081B-2947-BA0D-D209B657BE39}" destId="{36DEF556-42AC-4F40-9F6C-4A7A0DC5BA01}" srcOrd="6" destOrd="0" parTransId="{E9DDF8AD-00E7-034C-8B29-9BBBCE2B3CB9}" sibTransId="{60C0FFC0-0CD4-3245-AE85-FC3FE7F4A39B}"/>
    <dgm:cxn modelId="{0463F0F5-1C47-4848-89E9-E579E20AD887}" type="presOf" srcId="{85029851-635A-C046-B903-4FF6EA6D3673}" destId="{502831E8-4255-3A4F-BCD8-137A3F6C7656}" srcOrd="0" destOrd="5" presId="urn:microsoft.com/office/officeart/2005/8/layout/hProcess7"/>
    <dgm:cxn modelId="{7F8196F6-B8BA-3D4D-B1E5-FCBA988A3731}" srcId="{1411A17C-081B-2947-BA0D-D209B657BE39}" destId="{61206CAB-561D-8645-BE26-8891C71DD63C}" srcOrd="7" destOrd="0" parTransId="{83ECCA7B-FE8F-9F4F-BE14-57383AC7B13D}" sibTransId="{B435F7DA-F526-E446-84E4-ABBBCE1633EA}"/>
    <dgm:cxn modelId="{34211BF8-B953-D948-A6DA-ACE30EDB998B}" srcId="{1D097D36-DFD4-7640-A292-0784A5A7FE6E}" destId="{ABCF1B1C-79B8-DB42-B46B-1AF0C181EE1F}" srcOrd="5" destOrd="0" parTransId="{B2130BF0-00E0-3844-83B0-E42C096F4E44}" sibTransId="{5C9EFDD1-3708-5147-B7E3-E3111969D003}"/>
    <dgm:cxn modelId="{374F3AFC-C37C-0544-8120-55B359B126A6}" srcId="{1411A17C-081B-2947-BA0D-D209B657BE39}" destId="{84B5E2C1-6280-C244-9C91-20071B931F71}" srcOrd="2" destOrd="0" parTransId="{7D0DC0E5-0139-F64F-A6B3-494670291ACA}" sibTransId="{66E6A7C9-5452-334A-B28B-2257F775D665}"/>
    <dgm:cxn modelId="{9AD133CD-5AC5-D34A-8AA4-79097EB453F4}" type="presParOf" srcId="{8537D62C-6E45-AF40-B36E-FB467AA1C255}" destId="{0F43A416-24E4-F447-9910-E82B4F9F404E}" srcOrd="0" destOrd="0" presId="urn:microsoft.com/office/officeart/2005/8/layout/hProcess7"/>
    <dgm:cxn modelId="{CFDAAEDC-E521-8844-BD19-631F7917D112}" type="presParOf" srcId="{0F43A416-24E4-F447-9910-E82B4F9F404E}" destId="{1723CBFD-7764-AA4E-84FC-4D7FF68CC2BE}" srcOrd="0" destOrd="0" presId="urn:microsoft.com/office/officeart/2005/8/layout/hProcess7"/>
    <dgm:cxn modelId="{196FDD0C-EF9B-7744-8E00-64814AF6E8AA}" type="presParOf" srcId="{0F43A416-24E4-F447-9910-E82B4F9F404E}" destId="{A362F5CA-F971-9249-BDE1-C1A3B9E6FFDD}" srcOrd="1" destOrd="0" presId="urn:microsoft.com/office/officeart/2005/8/layout/hProcess7"/>
    <dgm:cxn modelId="{318C088A-6242-C045-9C9E-8C25B7488FF2}" type="presParOf" srcId="{0F43A416-24E4-F447-9910-E82B4F9F404E}" destId="{7102B113-50FE-4C4E-BB80-629735F3B0D2}" srcOrd="2" destOrd="0" presId="urn:microsoft.com/office/officeart/2005/8/layout/hProcess7"/>
    <dgm:cxn modelId="{99FFCCBA-47C2-594C-AAD4-D9FA2F0A07B5}" type="presParOf" srcId="{8537D62C-6E45-AF40-B36E-FB467AA1C255}" destId="{943419F1-CA76-E845-8F75-1F60FAC5E8B1}" srcOrd="1" destOrd="0" presId="urn:microsoft.com/office/officeart/2005/8/layout/hProcess7"/>
    <dgm:cxn modelId="{56B6BA0A-D6B0-9449-B065-8B44DA2C9B59}" type="presParOf" srcId="{8537D62C-6E45-AF40-B36E-FB467AA1C255}" destId="{00D08809-BA5D-3448-BF75-81233721A282}" srcOrd="2" destOrd="0" presId="urn:microsoft.com/office/officeart/2005/8/layout/hProcess7"/>
    <dgm:cxn modelId="{BF770CD7-4210-AE40-89E2-818B98D93853}" type="presParOf" srcId="{00D08809-BA5D-3448-BF75-81233721A282}" destId="{081E47C1-37BD-A941-8DED-96BAC55E5C56}" srcOrd="0" destOrd="0" presId="urn:microsoft.com/office/officeart/2005/8/layout/hProcess7"/>
    <dgm:cxn modelId="{DF011E08-2F0E-5140-9D0D-5B9DCC1C014E}" type="presParOf" srcId="{00D08809-BA5D-3448-BF75-81233721A282}" destId="{11ED0ACF-065D-064C-A87E-3AAFC7068722}" srcOrd="1" destOrd="0" presId="urn:microsoft.com/office/officeart/2005/8/layout/hProcess7"/>
    <dgm:cxn modelId="{63835EBC-F43E-8D40-98F9-4544A5CC7CE9}" type="presParOf" srcId="{00D08809-BA5D-3448-BF75-81233721A282}" destId="{08A27281-1E0A-0646-9878-F8274801BBAA}" srcOrd="2" destOrd="0" presId="urn:microsoft.com/office/officeart/2005/8/layout/hProcess7"/>
    <dgm:cxn modelId="{4578F206-AF94-2443-8753-69C5EF920A41}" type="presParOf" srcId="{8537D62C-6E45-AF40-B36E-FB467AA1C255}" destId="{8C56C034-F577-154C-8CF4-357C624AB2F2}" srcOrd="3" destOrd="0" presId="urn:microsoft.com/office/officeart/2005/8/layout/hProcess7"/>
    <dgm:cxn modelId="{C2A39FF7-02A1-7D47-B04F-C5A5888FD3E2}" type="presParOf" srcId="{8537D62C-6E45-AF40-B36E-FB467AA1C255}" destId="{0A0CD1C6-9041-304C-AACF-1E3F42B551BE}" srcOrd="4" destOrd="0" presId="urn:microsoft.com/office/officeart/2005/8/layout/hProcess7"/>
    <dgm:cxn modelId="{5448C1B9-08FF-954A-8A54-12C33C953D58}" type="presParOf" srcId="{0A0CD1C6-9041-304C-AACF-1E3F42B551BE}" destId="{6183E486-DF07-AE42-96E4-FDEC8B4968C9}" srcOrd="0" destOrd="0" presId="urn:microsoft.com/office/officeart/2005/8/layout/hProcess7"/>
    <dgm:cxn modelId="{F60E3B3D-0020-CF4B-91EE-BEA27909533D}" type="presParOf" srcId="{0A0CD1C6-9041-304C-AACF-1E3F42B551BE}" destId="{EB06E3A1-AB9E-4A4E-86C2-E383F3382443}" srcOrd="1" destOrd="0" presId="urn:microsoft.com/office/officeart/2005/8/layout/hProcess7"/>
    <dgm:cxn modelId="{F321EC25-D86D-A14F-9FF5-D100978D9134}" type="presParOf" srcId="{0A0CD1C6-9041-304C-AACF-1E3F42B551BE}" destId="{E2DAB9A4-7C1A-6E43-BC17-8C97054DC287}" srcOrd="2" destOrd="0" presId="urn:microsoft.com/office/officeart/2005/8/layout/hProcess7"/>
    <dgm:cxn modelId="{95938A39-E412-454C-8C79-7826EE1D7010}" type="presParOf" srcId="{8537D62C-6E45-AF40-B36E-FB467AA1C255}" destId="{C23B5F72-3E52-624F-8A9E-F06E30EDB52A}" srcOrd="5" destOrd="0" presId="urn:microsoft.com/office/officeart/2005/8/layout/hProcess7"/>
    <dgm:cxn modelId="{2E0372B3-5C7C-1441-B1FD-8BE20671A052}" type="presParOf" srcId="{8537D62C-6E45-AF40-B36E-FB467AA1C255}" destId="{D1A6178C-E21E-E545-B585-D71525BB0FEB}" srcOrd="6" destOrd="0" presId="urn:microsoft.com/office/officeart/2005/8/layout/hProcess7"/>
    <dgm:cxn modelId="{C337E7CF-C3CC-F64F-B238-8F0A5338ED63}" type="presParOf" srcId="{D1A6178C-E21E-E545-B585-D71525BB0FEB}" destId="{F760FC22-B9CD-4E49-8A05-8F70EC0E3406}" srcOrd="0" destOrd="0" presId="urn:microsoft.com/office/officeart/2005/8/layout/hProcess7"/>
    <dgm:cxn modelId="{53CB351A-BE1F-124F-9368-0D3FBD6F90DC}" type="presParOf" srcId="{D1A6178C-E21E-E545-B585-D71525BB0FEB}" destId="{00A8F678-4D7A-2A42-8D2A-BB4397AE595A}" srcOrd="1" destOrd="0" presId="urn:microsoft.com/office/officeart/2005/8/layout/hProcess7"/>
    <dgm:cxn modelId="{693E3B2F-1425-D643-B89F-C8735CA2C25C}" type="presParOf" srcId="{D1A6178C-E21E-E545-B585-D71525BB0FEB}" destId="{D6A00881-4559-9E49-9E45-76102AD115A4}" srcOrd="2" destOrd="0" presId="urn:microsoft.com/office/officeart/2005/8/layout/hProcess7"/>
    <dgm:cxn modelId="{124ABC79-33DD-C34F-80AF-D39B5F6F4A14}" type="presParOf" srcId="{8537D62C-6E45-AF40-B36E-FB467AA1C255}" destId="{013519C5-3948-7549-A48F-A1940E83FC67}" srcOrd="7" destOrd="0" presId="urn:microsoft.com/office/officeart/2005/8/layout/hProcess7"/>
    <dgm:cxn modelId="{97D59234-9CAA-6A48-BC6E-CCD9556E1641}" type="presParOf" srcId="{8537D62C-6E45-AF40-B36E-FB467AA1C255}" destId="{665C8436-1903-EE4B-8501-4400D333881F}" srcOrd="8" destOrd="0" presId="urn:microsoft.com/office/officeart/2005/8/layout/hProcess7"/>
    <dgm:cxn modelId="{39FAD85B-09A7-9042-BFEC-7634188366D7}" type="presParOf" srcId="{665C8436-1903-EE4B-8501-4400D333881F}" destId="{77D69554-4EDA-A54E-8913-3860E7E1306B}" srcOrd="0" destOrd="0" presId="urn:microsoft.com/office/officeart/2005/8/layout/hProcess7"/>
    <dgm:cxn modelId="{F6E56E53-FB49-6245-887F-7EBFDD77C003}" type="presParOf" srcId="{665C8436-1903-EE4B-8501-4400D333881F}" destId="{EB22C93C-0C75-8C4C-9367-836D14D075C5}" srcOrd="1" destOrd="0" presId="urn:microsoft.com/office/officeart/2005/8/layout/hProcess7"/>
    <dgm:cxn modelId="{D27E14E2-82CE-084A-AFC9-961D2E58ED06}" type="presParOf" srcId="{665C8436-1903-EE4B-8501-4400D333881F}" destId="{502831E8-4255-3A4F-BCD8-137A3F6C7656}" srcOrd="2" destOrd="0" presId="urn:microsoft.com/office/officeart/2005/8/layout/hProcess7"/>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62D8DF-EB96-1548-8257-7FE7A8D66ADD}">
      <dsp:nvSpPr>
        <dsp:cNvPr id="0" name=""/>
        <dsp:cNvSpPr/>
      </dsp:nvSpPr>
      <dsp:spPr>
        <a:xfrm>
          <a:off x="1951913" y="904875"/>
          <a:ext cx="2254249" cy="2254249"/>
        </a:xfrm>
        <a:prstGeom prst="ellipse">
          <a:avLst/>
        </a:prstGeom>
        <a:solidFill>
          <a:schemeClr val="bg2">
            <a:lumMod val="40000"/>
            <a:lumOff val="6000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40640" tIns="40640" rIns="40640" bIns="40640" numCol="1" spcCol="1270" anchor="ctr" anchorCtr="0">
          <a:noAutofit/>
        </a:bodyPr>
        <a:lstStyle/>
        <a:p>
          <a:pPr marL="0" lvl="0" indent="0" algn="ctr" defTabSz="1422400">
            <a:lnSpc>
              <a:spcPct val="90000"/>
            </a:lnSpc>
            <a:spcBef>
              <a:spcPct val="0"/>
            </a:spcBef>
            <a:spcAft>
              <a:spcPct val="35000"/>
            </a:spcAft>
            <a:buNone/>
          </a:pPr>
          <a:r>
            <a:rPr lang="en-US" sz="3200" kern="1200" dirty="0"/>
            <a:t>Text Sources</a:t>
          </a:r>
        </a:p>
      </dsp:txBody>
      <dsp:txXfrm>
        <a:off x="2282040" y="1235002"/>
        <a:ext cx="1593995" cy="1593995"/>
      </dsp:txXfrm>
    </dsp:sp>
    <dsp:sp modelId="{235BE79B-1CFB-CB45-BC11-D3605772329E}">
      <dsp:nvSpPr>
        <dsp:cNvPr id="0" name=""/>
        <dsp:cNvSpPr/>
      </dsp:nvSpPr>
      <dsp:spPr>
        <a:xfrm>
          <a:off x="2408991" y="0"/>
          <a:ext cx="1553414" cy="1127124"/>
        </a:xfrm>
        <a:prstGeom prst="ellipse">
          <a:avLst/>
        </a:prstGeom>
        <a:solidFill>
          <a:srgbClr val="FFD579">
            <a:alpha val="50000"/>
          </a:srgb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t>Health care and Life Sciences</a:t>
          </a:r>
        </a:p>
      </dsp:txBody>
      <dsp:txXfrm>
        <a:off x="2636483" y="165063"/>
        <a:ext cx="1098430" cy="796998"/>
      </dsp:txXfrm>
    </dsp:sp>
    <dsp:sp modelId="{D5D07317-C917-EA49-9069-C7FB8CFAB850}">
      <dsp:nvSpPr>
        <dsp:cNvPr id="0" name=""/>
        <dsp:cNvSpPr/>
      </dsp:nvSpPr>
      <dsp:spPr>
        <a:xfrm>
          <a:off x="3616365" y="734419"/>
          <a:ext cx="1468057" cy="1127124"/>
        </a:xfrm>
        <a:prstGeom prst="ellipse">
          <a:avLst/>
        </a:prstGeom>
        <a:solidFill>
          <a:srgbClr val="FFFD78">
            <a:alpha val="50000"/>
          </a:srgb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t>Retail</a:t>
          </a:r>
        </a:p>
      </dsp:txBody>
      <dsp:txXfrm>
        <a:off x="3831357" y="899482"/>
        <a:ext cx="1038073" cy="796998"/>
      </dsp:txXfrm>
    </dsp:sp>
    <dsp:sp modelId="{990EB8B5-CE12-7F44-8FF4-F56EEE8EEB63}">
      <dsp:nvSpPr>
        <dsp:cNvPr id="0" name=""/>
        <dsp:cNvSpPr/>
      </dsp:nvSpPr>
      <dsp:spPr>
        <a:xfrm>
          <a:off x="3623370" y="2202455"/>
          <a:ext cx="1454047" cy="1127124"/>
        </a:xfrm>
        <a:prstGeom prst="ellipse">
          <a:avLst/>
        </a:prstGeom>
        <a:solidFill>
          <a:schemeClr val="tx2">
            <a:lumMod val="20000"/>
            <a:lumOff val="8000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t>Travel and Hospitality</a:t>
          </a:r>
        </a:p>
      </dsp:txBody>
      <dsp:txXfrm>
        <a:off x="3836310" y="2367518"/>
        <a:ext cx="1028167" cy="796998"/>
      </dsp:txXfrm>
    </dsp:sp>
    <dsp:sp modelId="{436E93D3-450D-DC41-B0AC-30EF848642A6}">
      <dsp:nvSpPr>
        <dsp:cNvPr id="0" name=""/>
        <dsp:cNvSpPr/>
      </dsp:nvSpPr>
      <dsp:spPr>
        <a:xfrm>
          <a:off x="2335738" y="2936472"/>
          <a:ext cx="1486598" cy="1127124"/>
        </a:xfrm>
        <a:prstGeom prst="ellipse">
          <a:avLst/>
        </a:prstGeom>
        <a:solidFill>
          <a:srgbClr val="92D050">
            <a:alpha val="50000"/>
          </a:srgb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t>Banking and Financial Services</a:t>
          </a:r>
        </a:p>
      </dsp:txBody>
      <dsp:txXfrm>
        <a:off x="2553445" y="3101535"/>
        <a:ext cx="1051184" cy="796998"/>
      </dsp:txXfrm>
    </dsp:sp>
    <dsp:sp modelId="{4BE8F375-B996-F047-A041-4FF5079A53C4}">
      <dsp:nvSpPr>
        <dsp:cNvPr id="0" name=""/>
        <dsp:cNvSpPr/>
      </dsp:nvSpPr>
      <dsp:spPr>
        <a:xfrm>
          <a:off x="1018509" y="2202455"/>
          <a:ext cx="1578346" cy="1127124"/>
        </a:xfrm>
        <a:prstGeom prst="ellipse">
          <a:avLst/>
        </a:prstGeom>
        <a:solidFill>
          <a:schemeClr val="tx1">
            <a:lumMod val="20000"/>
            <a:lumOff val="8000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t>Telecommunications and High Tech</a:t>
          </a:r>
        </a:p>
      </dsp:txBody>
      <dsp:txXfrm>
        <a:off x="1249652" y="2367518"/>
        <a:ext cx="1116060" cy="796998"/>
      </dsp:txXfrm>
    </dsp:sp>
    <dsp:sp modelId="{D49E6D68-5E42-354E-A784-F08A2F1A3F6F}">
      <dsp:nvSpPr>
        <dsp:cNvPr id="0" name=""/>
        <dsp:cNvSpPr/>
      </dsp:nvSpPr>
      <dsp:spPr>
        <a:xfrm>
          <a:off x="1011577" y="734419"/>
          <a:ext cx="1592210" cy="1127124"/>
        </a:xfrm>
        <a:prstGeom prst="ellipse">
          <a:avLst/>
        </a:prstGeom>
        <a:solidFill>
          <a:schemeClr val="tx1">
            <a:lumMod val="20000"/>
            <a:lumOff val="80000"/>
            <a:alpha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t>Construction</a:t>
          </a:r>
        </a:p>
      </dsp:txBody>
      <dsp:txXfrm>
        <a:off x="1244751" y="899482"/>
        <a:ext cx="1125862" cy="79699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4281EC-A0D5-AA4A-84DE-A5600FCCF616}">
      <dsp:nvSpPr>
        <dsp:cNvPr id="0" name=""/>
        <dsp:cNvSpPr/>
      </dsp:nvSpPr>
      <dsp:spPr>
        <a:xfrm>
          <a:off x="0" y="4311537"/>
          <a:ext cx="2362199" cy="943259"/>
        </a:xfrm>
        <a:prstGeom prst="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rtl="0">
            <a:lnSpc>
              <a:spcPct val="90000"/>
            </a:lnSpc>
            <a:spcBef>
              <a:spcPct val="0"/>
            </a:spcBef>
            <a:spcAft>
              <a:spcPct val="35000"/>
            </a:spcAft>
            <a:buNone/>
          </a:pPr>
          <a:r>
            <a:rPr lang="en-US" sz="2000" kern="1200" dirty="0"/>
            <a:t>Semantic Analysis </a:t>
          </a:r>
        </a:p>
      </dsp:txBody>
      <dsp:txXfrm>
        <a:off x="0" y="4311537"/>
        <a:ext cx="2362199" cy="509359"/>
      </dsp:txXfrm>
    </dsp:sp>
    <dsp:sp modelId="{1588FF42-1ADF-674E-8DC5-E46E4B1450E3}">
      <dsp:nvSpPr>
        <dsp:cNvPr id="0" name=""/>
        <dsp:cNvSpPr/>
      </dsp:nvSpPr>
      <dsp:spPr>
        <a:xfrm>
          <a:off x="0" y="4802032"/>
          <a:ext cx="2362199" cy="433899"/>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rtl="0">
            <a:lnSpc>
              <a:spcPct val="90000"/>
            </a:lnSpc>
            <a:spcBef>
              <a:spcPct val="0"/>
            </a:spcBef>
            <a:spcAft>
              <a:spcPct val="35000"/>
            </a:spcAft>
            <a:buNone/>
          </a:pPr>
          <a:r>
            <a:rPr lang="en-US" sz="1400" kern="1200" dirty="0"/>
            <a:t>Meaning </a:t>
          </a:r>
        </a:p>
      </dsp:txBody>
      <dsp:txXfrm>
        <a:off x="0" y="4802032"/>
        <a:ext cx="2362199" cy="433899"/>
      </dsp:txXfrm>
    </dsp:sp>
    <dsp:sp modelId="{FBC13A2B-1DFF-3A45-A2A0-16498FB3FA7E}">
      <dsp:nvSpPr>
        <dsp:cNvPr id="0" name=""/>
        <dsp:cNvSpPr/>
      </dsp:nvSpPr>
      <dsp:spPr>
        <a:xfrm rot="10800000">
          <a:off x="0" y="2874954"/>
          <a:ext cx="2362199" cy="1450732"/>
        </a:xfrm>
        <a:prstGeom prst="upArrowCallout">
          <a:avLst/>
        </a:prstGeom>
        <a:solidFill>
          <a:srgbClr val="92D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rtl="0">
            <a:lnSpc>
              <a:spcPct val="90000"/>
            </a:lnSpc>
            <a:spcBef>
              <a:spcPct val="0"/>
            </a:spcBef>
            <a:spcAft>
              <a:spcPct val="35000"/>
            </a:spcAft>
            <a:buNone/>
          </a:pPr>
          <a:r>
            <a:rPr lang="en-US" sz="2000" kern="1200" dirty="0"/>
            <a:t>Syntactic Analysis</a:t>
          </a:r>
        </a:p>
      </dsp:txBody>
      <dsp:txXfrm rot="-10800000">
        <a:off x="0" y="2874954"/>
        <a:ext cx="2362199" cy="509207"/>
      </dsp:txXfrm>
    </dsp:sp>
    <dsp:sp modelId="{C047F453-5A2F-B343-A8F8-6A2F6DEDFC06}">
      <dsp:nvSpPr>
        <dsp:cNvPr id="0" name=""/>
        <dsp:cNvSpPr/>
      </dsp:nvSpPr>
      <dsp:spPr>
        <a:xfrm>
          <a:off x="0" y="3384161"/>
          <a:ext cx="2362199" cy="433769"/>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rtl="0">
            <a:lnSpc>
              <a:spcPct val="90000"/>
            </a:lnSpc>
            <a:spcBef>
              <a:spcPct val="0"/>
            </a:spcBef>
            <a:spcAft>
              <a:spcPct val="35000"/>
            </a:spcAft>
            <a:buNone/>
          </a:pPr>
          <a:r>
            <a:rPr lang="en-US" sz="1400" kern="1200" dirty="0"/>
            <a:t>Grammar  </a:t>
          </a:r>
        </a:p>
      </dsp:txBody>
      <dsp:txXfrm>
        <a:off x="0" y="3384161"/>
        <a:ext cx="2362199" cy="433769"/>
      </dsp:txXfrm>
    </dsp:sp>
    <dsp:sp modelId="{8FB017D3-21AD-0845-B758-3B38DA2769A1}">
      <dsp:nvSpPr>
        <dsp:cNvPr id="0" name=""/>
        <dsp:cNvSpPr/>
      </dsp:nvSpPr>
      <dsp:spPr>
        <a:xfrm rot="10800000">
          <a:off x="0" y="1438370"/>
          <a:ext cx="2362199" cy="1450732"/>
        </a:xfrm>
        <a:prstGeom prst="upArrowCallout">
          <a:avLst/>
        </a:prstGeom>
        <a:solidFill>
          <a:srgbClr val="FFC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kern="1200" dirty="0"/>
            <a:t>Morphological Analysis</a:t>
          </a:r>
        </a:p>
      </dsp:txBody>
      <dsp:txXfrm rot="-10800000">
        <a:off x="0" y="1438370"/>
        <a:ext cx="2362199" cy="509207"/>
      </dsp:txXfrm>
    </dsp:sp>
    <dsp:sp modelId="{5AB99161-C5F7-B249-BE8D-CCAEA99F92E3}">
      <dsp:nvSpPr>
        <dsp:cNvPr id="0" name=""/>
        <dsp:cNvSpPr/>
      </dsp:nvSpPr>
      <dsp:spPr>
        <a:xfrm>
          <a:off x="0" y="1947577"/>
          <a:ext cx="2362199" cy="433769"/>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rtl="0">
            <a:lnSpc>
              <a:spcPct val="90000"/>
            </a:lnSpc>
            <a:spcBef>
              <a:spcPct val="0"/>
            </a:spcBef>
            <a:spcAft>
              <a:spcPct val="35000"/>
            </a:spcAft>
            <a:buNone/>
          </a:pPr>
          <a:r>
            <a:rPr lang="en-US" sz="1400" kern="1200" dirty="0"/>
            <a:t>Form of words</a:t>
          </a:r>
        </a:p>
      </dsp:txBody>
      <dsp:txXfrm>
        <a:off x="0" y="1947577"/>
        <a:ext cx="2362199" cy="433769"/>
      </dsp:txXfrm>
    </dsp:sp>
    <dsp:sp modelId="{6C94FEB7-B7D9-8047-B8D3-23EB1E265FE0}">
      <dsp:nvSpPr>
        <dsp:cNvPr id="0" name=""/>
        <dsp:cNvSpPr/>
      </dsp:nvSpPr>
      <dsp:spPr>
        <a:xfrm rot="10800000">
          <a:off x="0" y="0"/>
          <a:ext cx="2362199" cy="1450732"/>
        </a:xfrm>
        <a:prstGeom prst="upArrowCallou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rtl="0">
            <a:lnSpc>
              <a:spcPct val="90000"/>
            </a:lnSpc>
            <a:spcBef>
              <a:spcPct val="0"/>
            </a:spcBef>
            <a:spcAft>
              <a:spcPct val="35000"/>
            </a:spcAft>
            <a:buNone/>
          </a:pPr>
          <a:r>
            <a:rPr lang="en-US" sz="2000" kern="1200" dirty="0"/>
            <a:t>Phonological Analysis </a:t>
          </a:r>
        </a:p>
      </dsp:txBody>
      <dsp:txXfrm rot="-10800000">
        <a:off x="0" y="0"/>
        <a:ext cx="2362199" cy="509207"/>
      </dsp:txXfrm>
    </dsp:sp>
    <dsp:sp modelId="{E45F21B1-0195-154B-B1C4-3B5856532F7F}">
      <dsp:nvSpPr>
        <dsp:cNvPr id="0" name=""/>
        <dsp:cNvSpPr/>
      </dsp:nvSpPr>
      <dsp:spPr>
        <a:xfrm>
          <a:off x="0" y="510994"/>
          <a:ext cx="2362199" cy="433769"/>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rtl="0">
            <a:lnSpc>
              <a:spcPct val="90000"/>
            </a:lnSpc>
            <a:spcBef>
              <a:spcPct val="0"/>
            </a:spcBef>
            <a:spcAft>
              <a:spcPct val="35000"/>
            </a:spcAft>
            <a:buNone/>
          </a:pPr>
          <a:r>
            <a:rPr lang="en-US" sz="1400" kern="1200" dirty="0"/>
            <a:t>Related to speech ( how words are uttered)</a:t>
          </a:r>
        </a:p>
      </dsp:txBody>
      <dsp:txXfrm>
        <a:off x="0" y="510994"/>
        <a:ext cx="2362199" cy="43376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723CBFD-7764-AA4E-84FC-4D7FF68CC2BE}">
      <dsp:nvSpPr>
        <dsp:cNvPr id="0" name=""/>
        <dsp:cNvSpPr/>
      </dsp:nvSpPr>
      <dsp:spPr>
        <a:xfrm>
          <a:off x="611" y="1842396"/>
          <a:ext cx="2629973" cy="3155967"/>
        </a:xfrm>
        <a:prstGeom prst="roundRect">
          <a:avLst>
            <a:gd name="adj" fmla="val 5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89154" rIns="115570" bIns="0" numCol="1" spcCol="1270" anchor="t" anchorCtr="0">
          <a:noAutofit/>
        </a:bodyPr>
        <a:lstStyle/>
        <a:p>
          <a:pPr marL="0" lvl="0" indent="0" algn="r" defTabSz="1155700" rtl="0">
            <a:lnSpc>
              <a:spcPct val="90000"/>
            </a:lnSpc>
            <a:spcBef>
              <a:spcPct val="0"/>
            </a:spcBef>
            <a:spcAft>
              <a:spcPct val="35000"/>
            </a:spcAft>
            <a:buNone/>
          </a:pPr>
          <a:r>
            <a:rPr lang="en-US" sz="2600" kern="1200" dirty="0"/>
            <a:t>Use Cases</a:t>
          </a:r>
        </a:p>
      </dsp:txBody>
      <dsp:txXfrm rot="16200000">
        <a:off x="-1030338" y="2873345"/>
        <a:ext cx="2587893" cy="525994"/>
      </dsp:txXfrm>
    </dsp:sp>
    <dsp:sp modelId="{7102B113-50FE-4C4E-BB80-629735F3B0D2}">
      <dsp:nvSpPr>
        <dsp:cNvPr id="0" name=""/>
        <dsp:cNvSpPr/>
      </dsp:nvSpPr>
      <dsp:spPr>
        <a:xfrm>
          <a:off x="526605" y="1842396"/>
          <a:ext cx="1959330" cy="3155967"/>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54864" rIns="0" bIns="0" numCol="1" spcCol="1270" anchor="t" anchorCtr="0">
          <a:noAutofit/>
        </a:bodyPr>
        <a:lstStyle/>
        <a:p>
          <a:pPr marL="0" lvl="0" indent="0" algn="l" defTabSz="711200">
            <a:lnSpc>
              <a:spcPct val="90000"/>
            </a:lnSpc>
            <a:spcBef>
              <a:spcPct val="0"/>
            </a:spcBef>
            <a:spcAft>
              <a:spcPct val="35000"/>
            </a:spcAft>
            <a:buNone/>
          </a:pPr>
          <a:r>
            <a:rPr lang="en-US" sz="1600" kern="1200" dirty="0">
              <a:latin typeface="Calibri" charset="0"/>
            </a:rPr>
            <a:t>Assigning subject categories, topics, or genres</a:t>
          </a:r>
          <a:endParaRPr lang="en-US" sz="1600" kern="1200" dirty="0"/>
        </a:p>
        <a:p>
          <a:pPr marL="0" lvl="0" indent="0" algn="l" defTabSz="711200" rtl="0">
            <a:lnSpc>
              <a:spcPct val="90000"/>
            </a:lnSpc>
            <a:spcBef>
              <a:spcPct val="0"/>
            </a:spcBef>
            <a:spcAft>
              <a:spcPct val="35000"/>
            </a:spcAft>
            <a:buNone/>
          </a:pPr>
          <a:r>
            <a:rPr lang="en-US" sz="1600" kern="1200" dirty="0">
              <a:latin typeface="Calibri" charset="0"/>
            </a:rPr>
            <a:t>Spam detection</a:t>
          </a:r>
        </a:p>
        <a:p>
          <a:pPr marL="0" lvl="0" indent="0" algn="l" defTabSz="711200" rtl="0">
            <a:lnSpc>
              <a:spcPct val="90000"/>
            </a:lnSpc>
            <a:spcBef>
              <a:spcPct val="0"/>
            </a:spcBef>
            <a:spcAft>
              <a:spcPct val="35000"/>
            </a:spcAft>
            <a:buNone/>
          </a:pPr>
          <a:r>
            <a:rPr lang="en-US" sz="1600" kern="1200" dirty="0">
              <a:latin typeface="Calibri" charset="0"/>
            </a:rPr>
            <a:t>Authorship identification</a:t>
          </a:r>
        </a:p>
        <a:p>
          <a:pPr marL="0" lvl="0" indent="0" algn="l" defTabSz="711200" rtl="0">
            <a:lnSpc>
              <a:spcPct val="90000"/>
            </a:lnSpc>
            <a:spcBef>
              <a:spcPct val="0"/>
            </a:spcBef>
            <a:spcAft>
              <a:spcPct val="35000"/>
            </a:spcAft>
            <a:buNone/>
          </a:pPr>
          <a:r>
            <a:rPr lang="en-US" sz="1600" kern="1200" dirty="0">
              <a:latin typeface="Calibri" charset="0"/>
            </a:rPr>
            <a:t>Age/gender identification</a:t>
          </a:r>
        </a:p>
        <a:p>
          <a:pPr marL="0" lvl="0" indent="0" algn="l" defTabSz="711200" rtl="0">
            <a:lnSpc>
              <a:spcPct val="90000"/>
            </a:lnSpc>
            <a:spcBef>
              <a:spcPct val="0"/>
            </a:spcBef>
            <a:spcAft>
              <a:spcPct val="35000"/>
            </a:spcAft>
            <a:buNone/>
          </a:pPr>
          <a:r>
            <a:rPr lang="en-US" sz="1600" kern="1200" dirty="0">
              <a:latin typeface="Calibri" charset="0"/>
            </a:rPr>
            <a:t>Language Identification</a:t>
          </a:r>
        </a:p>
        <a:p>
          <a:pPr marL="0" lvl="0" indent="0" algn="l" defTabSz="711200" rtl="0">
            <a:lnSpc>
              <a:spcPct val="90000"/>
            </a:lnSpc>
            <a:spcBef>
              <a:spcPct val="0"/>
            </a:spcBef>
            <a:spcAft>
              <a:spcPct val="35000"/>
            </a:spcAft>
            <a:buNone/>
          </a:pPr>
          <a:r>
            <a:rPr lang="en-US" sz="1600" kern="1200" dirty="0">
              <a:latin typeface="Calibri" charset="0"/>
            </a:rPr>
            <a:t>Sentiment analysis</a:t>
          </a:r>
        </a:p>
      </dsp:txBody>
      <dsp:txXfrm>
        <a:off x="526605" y="1842396"/>
        <a:ext cx="1959330" cy="3155967"/>
      </dsp:txXfrm>
    </dsp:sp>
    <dsp:sp modelId="{6183E486-DF07-AE42-96E4-FDEC8B4968C9}">
      <dsp:nvSpPr>
        <dsp:cNvPr id="0" name=""/>
        <dsp:cNvSpPr/>
      </dsp:nvSpPr>
      <dsp:spPr>
        <a:xfrm>
          <a:off x="2722633" y="1842396"/>
          <a:ext cx="2629973" cy="3155967"/>
        </a:xfrm>
        <a:prstGeom prst="roundRect">
          <a:avLst>
            <a:gd name="adj" fmla="val 5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89154" rIns="115570" bIns="0" numCol="1" spcCol="1270" anchor="t" anchorCtr="0">
          <a:noAutofit/>
        </a:bodyPr>
        <a:lstStyle/>
        <a:p>
          <a:pPr marL="0" lvl="0" indent="0" algn="r" defTabSz="1155700" rtl="0">
            <a:lnSpc>
              <a:spcPct val="90000"/>
            </a:lnSpc>
            <a:spcBef>
              <a:spcPct val="0"/>
            </a:spcBef>
            <a:spcAft>
              <a:spcPct val="35000"/>
            </a:spcAft>
            <a:buNone/>
          </a:pPr>
          <a:r>
            <a:rPr lang="en-US" sz="2600" kern="1200"/>
            <a:t>Models </a:t>
          </a:r>
          <a:endParaRPr lang="en-US" sz="2600" kern="1200" dirty="0"/>
        </a:p>
      </dsp:txBody>
      <dsp:txXfrm rot="16200000">
        <a:off x="1691683" y="2873345"/>
        <a:ext cx="2587893" cy="525994"/>
      </dsp:txXfrm>
    </dsp:sp>
    <dsp:sp modelId="{11ED0ACF-065D-064C-A87E-3AAFC7068722}">
      <dsp:nvSpPr>
        <dsp:cNvPr id="0" name=""/>
        <dsp:cNvSpPr/>
      </dsp:nvSpPr>
      <dsp:spPr>
        <a:xfrm rot="5400000">
          <a:off x="2503810" y="4351500"/>
          <a:ext cx="463946" cy="394495"/>
        </a:xfrm>
        <a:prstGeom prst="flowChartExtract">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2DAB9A4-7C1A-6E43-BC17-8C97054DC287}">
      <dsp:nvSpPr>
        <dsp:cNvPr id="0" name=""/>
        <dsp:cNvSpPr/>
      </dsp:nvSpPr>
      <dsp:spPr>
        <a:xfrm>
          <a:off x="3248628" y="1842396"/>
          <a:ext cx="1959330" cy="3155967"/>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54864" rIns="0" bIns="0" numCol="1" spcCol="1270" anchor="t" anchorCtr="0">
          <a:noAutofit/>
        </a:bodyPr>
        <a:lstStyle/>
        <a:p>
          <a:pPr marL="0" lvl="0" indent="0" algn="l" defTabSz="711200" rtl="0">
            <a:lnSpc>
              <a:spcPct val="90000"/>
            </a:lnSpc>
            <a:spcBef>
              <a:spcPct val="0"/>
            </a:spcBef>
            <a:spcAft>
              <a:spcPct val="35000"/>
            </a:spcAft>
            <a:buNone/>
          </a:pPr>
          <a:r>
            <a:rPr lang="en-CA" sz="1600" b="1" kern="1200" dirty="0"/>
            <a:t>Discriminative models</a:t>
          </a:r>
          <a:r>
            <a:rPr lang="en-CA" sz="1600" kern="1200" dirty="0"/>
            <a:t> learn the </a:t>
          </a:r>
          <a:r>
            <a:rPr lang="en-CA" sz="1600" b="1" kern="1200" dirty="0"/>
            <a:t>boundary</a:t>
          </a:r>
          <a:r>
            <a:rPr lang="en-CA" sz="1600" kern="1200" dirty="0"/>
            <a:t> between classes</a:t>
          </a:r>
        </a:p>
        <a:p>
          <a:pPr marL="0" lvl="0" indent="0" algn="l" defTabSz="711200" rtl="0">
            <a:lnSpc>
              <a:spcPct val="90000"/>
            </a:lnSpc>
            <a:spcBef>
              <a:spcPct val="0"/>
            </a:spcBef>
            <a:spcAft>
              <a:spcPct val="35000"/>
            </a:spcAft>
            <a:buFont typeface="Arial" panose="020B0604020202020204" pitchFamily="34" charset="0"/>
            <a:buNone/>
          </a:pPr>
          <a:endParaRPr lang="en-CA" sz="1600" kern="1200" dirty="0"/>
        </a:p>
        <a:p>
          <a:pPr marL="0" lvl="0" indent="0" algn="l" defTabSz="711200" rtl="0">
            <a:lnSpc>
              <a:spcPct val="90000"/>
            </a:lnSpc>
            <a:spcBef>
              <a:spcPct val="0"/>
            </a:spcBef>
            <a:spcAft>
              <a:spcPct val="35000"/>
            </a:spcAft>
            <a:buNone/>
          </a:pPr>
          <a:r>
            <a:rPr lang="en-CA" sz="1600" b="1" kern="1200" dirty="0"/>
            <a:t>Generative models;</a:t>
          </a:r>
          <a:r>
            <a:rPr lang="en-CA" sz="1600" kern="1200" dirty="0"/>
            <a:t> model the </a:t>
          </a:r>
          <a:r>
            <a:rPr lang="en-CA" sz="1600" b="1" kern="1200" dirty="0"/>
            <a:t>distribution</a:t>
          </a:r>
          <a:r>
            <a:rPr lang="en-CA" sz="1600" kern="1200" dirty="0"/>
            <a:t> of individual classes</a:t>
          </a:r>
        </a:p>
      </dsp:txBody>
      <dsp:txXfrm>
        <a:off x="3248628" y="1842396"/>
        <a:ext cx="1959330" cy="3155967"/>
      </dsp:txXfrm>
    </dsp:sp>
    <dsp:sp modelId="{77D69554-4EDA-A54E-8913-3860E7E1306B}">
      <dsp:nvSpPr>
        <dsp:cNvPr id="0" name=""/>
        <dsp:cNvSpPr/>
      </dsp:nvSpPr>
      <dsp:spPr>
        <a:xfrm>
          <a:off x="5444655" y="1842396"/>
          <a:ext cx="2629973" cy="3155967"/>
        </a:xfrm>
        <a:prstGeom prst="roundRect">
          <a:avLst>
            <a:gd name="adj" fmla="val 5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89154" rIns="115570" bIns="0" numCol="1" spcCol="1270" anchor="t" anchorCtr="0">
          <a:noAutofit/>
        </a:bodyPr>
        <a:lstStyle/>
        <a:p>
          <a:pPr marL="0" lvl="0" indent="0" algn="r" defTabSz="1155700" rtl="0">
            <a:lnSpc>
              <a:spcPct val="90000"/>
            </a:lnSpc>
            <a:spcBef>
              <a:spcPct val="0"/>
            </a:spcBef>
            <a:spcAft>
              <a:spcPct val="35000"/>
            </a:spcAft>
            <a:buNone/>
          </a:pPr>
          <a:r>
            <a:rPr lang="en-US" sz="2600" kern="1200" dirty="0"/>
            <a:t>Popular Classifiers</a:t>
          </a:r>
        </a:p>
      </dsp:txBody>
      <dsp:txXfrm rot="16200000">
        <a:off x="4413706" y="2873345"/>
        <a:ext cx="2587893" cy="525994"/>
      </dsp:txXfrm>
    </dsp:sp>
    <dsp:sp modelId="{00A8F678-4D7A-2A42-8D2A-BB4397AE595A}">
      <dsp:nvSpPr>
        <dsp:cNvPr id="0" name=""/>
        <dsp:cNvSpPr/>
      </dsp:nvSpPr>
      <dsp:spPr>
        <a:xfrm rot="5400000">
          <a:off x="5225832" y="4351500"/>
          <a:ext cx="463946" cy="394495"/>
        </a:xfrm>
        <a:prstGeom prst="flowChartExtract">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02831E8-4255-3A4F-BCD8-137A3F6C7656}">
      <dsp:nvSpPr>
        <dsp:cNvPr id="0" name=""/>
        <dsp:cNvSpPr/>
      </dsp:nvSpPr>
      <dsp:spPr>
        <a:xfrm>
          <a:off x="5970650" y="1842396"/>
          <a:ext cx="1959330" cy="3155967"/>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54864" rIns="0" bIns="0" numCol="1" spcCol="1270" anchor="t" anchorCtr="0">
          <a:noAutofit/>
        </a:bodyPr>
        <a:lstStyle/>
        <a:p>
          <a:pPr marL="0" lvl="0" indent="0" algn="l" defTabSz="711200">
            <a:lnSpc>
              <a:spcPct val="90000"/>
            </a:lnSpc>
            <a:spcBef>
              <a:spcPct val="0"/>
            </a:spcBef>
            <a:spcAft>
              <a:spcPct val="35000"/>
            </a:spcAft>
            <a:buNone/>
          </a:pPr>
          <a:r>
            <a:rPr lang="en-US" sz="1600" kern="1200" dirty="0">
              <a:solidFill>
                <a:schemeClr val="bg1"/>
              </a:solidFill>
              <a:latin typeface="Calibri" charset="0"/>
            </a:rPr>
            <a:t>Na</a:t>
          </a:r>
          <a:r>
            <a:rPr lang="fr-FR" sz="1600" kern="1200" dirty="0" err="1">
              <a:solidFill>
                <a:schemeClr val="bg1"/>
              </a:solidFill>
              <a:latin typeface="Calibri" charset="0"/>
            </a:rPr>
            <a:t>ï</a:t>
          </a:r>
          <a:r>
            <a:rPr lang="en-US" sz="1600" kern="1200" dirty="0" err="1">
              <a:solidFill>
                <a:schemeClr val="bg1"/>
              </a:solidFill>
              <a:latin typeface="Calibri" charset="0"/>
            </a:rPr>
            <a:t>ve</a:t>
          </a:r>
          <a:r>
            <a:rPr lang="en-US" sz="1600" kern="1200" dirty="0">
              <a:solidFill>
                <a:schemeClr val="bg1"/>
              </a:solidFill>
              <a:latin typeface="Calibri" charset="0"/>
            </a:rPr>
            <a:t> Bayes</a:t>
          </a:r>
          <a:endParaRPr lang="en-US" sz="1600" kern="1200" dirty="0">
            <a:solidFill>
              <a:schemeClr val="bg1"/>
            </a:solidFill>
          </a:endParaRPr>
        </a:p>
        <a:p>
          <a:pPr marL="0" lvl="0" indent="0" algn="l" defTabSz="711200">
            <a:lnSpc>
              <a:spcPct val="90000"/>
            </a:lnSpc>
            <a:spcBef>
              <a:spcPct val="0"/>
            </a:spcBef>
            <a:spcAft>
              <a:spcPct val="35000"/>
            </a:spcAft>
            <a:buNone/>
          </a:pPr>
          <a:endParaRPr lang="en-US" sz="1600" kern="1200" dirty="0">
            <a:solidFill>
              <a:schemeClr val="bg1"/>
            </a:solidFill>
          </a:endParaRPr>
        </a:p>
        <a:p>
          <a:pPr marL="0" lvl="0" indent="0" algn="l" defTabSz="711200" rtl="0">
            <a:lnSpc>
              <a:spcPct val="90000"/>
            </a:lnSpc>
            <a:spcBef>
              <a:spcPct val="0"/>
            </a:spcBef>
            <a:spcAft>
              <a:spcPct val="35000"/>
            </a:spcAft>
            <a:buNone/>
          </a:pPr>
          <a:r>
            <a:rPr lang="en-US" sz="1600" kern="1200" dirty="0">
              <a:latin typeface="Calibri" charset="0"/>
            </a:rPr>
            <a:t>Logistic regression</a:t>
          </a:r>
        </a:p>
        <a:p>
          <a:pPr marL="0" lvl="0" indent="0" algn="l" defTabSz="711200" rtl="0">
            <a:lnSpc>
              <a:spcPct val="90000"/>
            </a:lnSpc>
            <a:spcBef>
              <a:spcPct val="0"/>
            </a:spcBef>
            <a:spcAft>
              <a:spcPct val="35000"/>
            </a:spcAft>
            <a:buNone/>
          </a:pPr>
          <a:endParaRPr lang="en-US" sz="1600" kern="1200" dirty="0">
            <a:latin typeface="Calibri" charset="0"/>
          </a:endParaRPr>
        </a:p>
        <a:p>
          <a:pPr marL="0" lvl="0" indent="0" algn="l" defTabSz="711200" rtl="0">
            <a:lnSpc>
              <a:spcPct val="90000"/>
            </a:lnSpc>
            <a:spcBef>
              <a:spcPct val="0"/>
            </a:spcBef>
            <a:spcAft>
              <a:spcPct val="35000"/>
            </a:spcAft>
            <a:buNone/>
          </a:pPr>
          <a:r>
            <a:rPr lang="en-US" sz="1600" kern="1200" dirty="0">
              <a:latin typeface="Calibri" charset="0"/>
            </a:rPr>
            <a:t>Support-vector machines</a:t>
          </a:r>
        </a:p>
        <a:p>
          <a:pPr marL="0" lvl="0" indent="0" algn="l" defTabSz="711200" rtl="0">
            <a:lnSpc>
              <a:spcPct val="90000"/>
            </a:lnSpc>
            <a:spcBef>
              <a:spcPct val="0"/>
            </a:spcBef>
            <a:spcAft>
              <a:spcPct val="35000"/>
            </a:spcAft>
            <a:buNone/>
          </a:pPr>
          <a:endParaRPr lang="en-US" sz="1600" kern="1200" dirty="0">
            <a:latin typeface="Calibri" charset="0"/>
          </a:endParaRPr>
        </a:p>
        <a:p>
          <a:pPr marL="0" lvl="0" indent="0" algn="l" defTabSz="711200" rtl="0">
            <a:lnSpc>
              <a:spcPct val="90000"/>
            </a:lnSpc>
            <a:spcBef>
              <a:spcPct val="0"/>
            </a:spcBef>
            <a:spcAft>
              <a:spcPct val="35000"/>
            </a:spcAft>
            <a:buNone/>
          </a:pPr>
          <a:r>
            <a:rPr lang="en-US" sz="1600" kern="1200" dirty="0">
              <a:latin typeface="Calibri" charset="0"/>
            </a:rPr>
            <a:t>k-Nearest Neighbors</a:t>
          </a:r>
        </a:p>
        <a:p>
          <a:pPr marL="0" lvl="0" indent="0" algn="l" defTabSz="711200" rtl="0">
            <a:lnSpc>
              <a:spcPct val="90000"/>
            </a:lnSpc>
            <a:spcBef>
              <a:spcPct val="0"/>
            </a:spcBef>
            <a:spcAft>
              <a:spcPct val="35000"/>
            </a:spcAft>
            <a:buNone/>
          </a:pPr>
          <a:endParaRPr lang="en-US" sz="1600" kern="1200" dirty="0">
            <a:latin typeface="Calibri" charset="0"/>
          </a:endParaRPr>
        </a:p>
        <a:p>
          <a:pPr marL="0" lvl="0" indent="0" algn="l" defTabSz="711200" rtl="0">
            <a:lnSpc>
              <a:spcPct val="90000"/>
            </a:lnSpc>
            <a:spcBef>
              <a:spcPct val="0"/>
            </a:spcBef>
            <a:spcAft>
              <a:spcPct val="35000"/>
            </a:spcAft>
            <a:buNone/>
          </a:pPr>
          <a:r>
            <a:rPr lang="en-US" sz="1600" kern="1200" dirty="0">
              <a:latin typeface="Calibri" charset="0"/>
            </a:rPr>
            <a:t>Neural Networks</a:t>
          </a:r>
        </a:p>
      </dsp:txBody>
      <dsp:txXfrm>
        <a:off x="5970650" y="1842396"/>
        <a:ext cx="1959330" cy="3155967"/>
      </dsp:txXfrm>
    </dsp:sp>
  </dsp:spTree>
</dsp:drawing>
</file>

<file path=ppt/diagrams/layout1.xml><?xml version="1.0" encoding="utf-8"?>
<dgm:layoutDef xmlns:dgm="http://schemas.openxmlformats.org/drawingml/2006/diagram" xmlns:a="http://schemas.openxmlformats.org/drawingml/2006/main" uniqueId="urn:microsoft.com/office/officeart/2005/8/layout/radial3">
  <dgm:title val=""/>
  <dgm:desc val=""/>
  <dgm:catLst>
    <dgm:cat type="relationship" pri="31000"/>
    <dgm:cat type="cycle" pri="1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omposite">
    <dgm:varLst>
      <dgm:chMax val="1"/>
      <dgm:dir/>
      <dgm:resizeHandles val="exact"/>
    </dgm:varLst>
    <dgm:alg type="composite">
      <dgm:param type="ar" val="1"/>
    </dgm:alg>
    <dgm:shape xmlns:r="http://schemas.openxmlformats.org/officeDocument/2006/relationships" r:blip="">
      <dgm:adjLst/>
    </dgm:shape>
    <dgm:presOf/>
    <dgm:constrLst/>
    <dgm:ruleLst/>
    <dgm:layoutNode name="radial">
      <dgm:varLst>
        <dgm:animLvl val="ctr"/>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h" for="ch" forName="centerShape" refType="h"/>
        <dgm:constr type="w" for="ch" forName="node" refType="w" fact="0.5"/>
        <dgm:constr type="h" for="ch" forName="node" refType="h" fact="0.5"/>
        <dgm:constr type="sp" refType="w" refFor="ch" refForName="node" fact="-0.2"/>
        <dgm:constr type="sibSp" refType="w" refFor="ch" refForName="node" fact="-0.2"/>
        <dgm:constr type="primFontSz" for="ch" forName="centerShape" val="65"/>
        <dgm:constr type="primFontSz" for="des" forName="node" val="65"/>
        <dgm:constr type="primFontSz" for="ch" forName="node" refType="primFontSz" refFor="ch" refForName="centerShape" op="lte"/>
      </dgm:constrLst>
      <dgm:ruleLst/>
      <dgm:forEach name="Name6" axis="ch" ptType="node" cnt="1">
        <dgm:layoutNode name="centerShape" styleLbl="vennNode1">
          <dgm:alg type="tx"/>
          <dgm:shape xmlns:r="http://schemas.openxmlformats.org/officeDocument/2006/relationships" type="ellipse"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7" axis="ch" ptType="node">
          <dgm:layoutNode name="node" styleLbl="vennNode1">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Process7">
  <dgm:title val=""/>
  <dgm:desc val=""/>
  <dgm:catLst>
    <dgm:cat type="process" pri="21000"/>
    <dgm:cat type="list" pri="9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2" destOrd="0"/>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h" for="ch" forName="compositeNode" refType="h"/>
      <dgm:constr type="w" for="ch" forName="compositeNode" refType="w"/>
      <dgm:constr type="w" for="ch" forName="hSp" refType="w" refFor="ch" refForName="compositeNode" fact="-0.035"/>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parentNode" op="equ"/>
      <dgm:constr type="primFontSz" for="des" forName="childNode" op="equ"/>
    </dgm:constrLst>
    <dgm:ruleLst/>
    <dgm:forEach name="Name4" axis="ch" ptType="node">
      <dgm:layoutNode name="compositeNode">
        <dgm:varLst>
          <dgm:bulletEnabled val="1"/>
        </dgm:varLst>
        <dgm:alg type="composite"/>
        <dgm:choose name="Name5">
          <dgm:if name="Name6" func="var" arg="dir" op="equ" val="norm">
            <dgm:constrLst>
              <dgm:constr type="h" refType="w" op="lte" fact="1.2"/>
              <dgm:constr type="w" for="ch" forName="bgRect" refType="w"/>
              <dgm:constr type="h" for="ch" forName="bgRect" refType="h"/>
              <dgm:constr type="t" for="ch" forName="bgRect"/>
              <dgm:constr type="l" for="ch" forName="bgRect"/>
              <dgm:constr type="w" for="ch" forName="parentNode" refType="w" refFor="ch" refForName="bgRect" fact="0.2"/>
              <dgm:constr type="h" for="ch" forName="parentNode" refType="h" fact="0.82"/>
              <dgm:constr type="t" for="ch" forName="parentNode"/>
              <dgm:constr type="l" for="ch" forName="parentNode"/>
              <dgm:constr type="r" for="ch" forName="childNode" refType="r" refFor="ch" refForName="bgRect" fact="0.945"/>
              <dgm:constr type="h" for="ch" forName="childNode" refType="h" refFor="ch" refForName="bgRect" op="equ"/>
              <dgm:constr type="t" for="ch" forName="childNode"/>
              <dgm:constr type="l" for="ch" forName="childNode" refType="r" refFor="ch" refForName="parentNode"/>
            </dgm:constrLst>
          </dgm:if>
          <dgm:else name="Name7">
            <dgm:constrLst>
              <dgm:constr type="h" refType="w" op="lte" fact="1.2"/>
              <dgm:constr type="w" for="ch" forName="bgRect" refType="w"/>
              <dgm:constr type="h" for="ch" forName="bgRect" refType="h"/>
              <dgm:constr type="t" for="ch" forName="bgRect"/>
              <dgm:constr type="r" for="ch" forName="bgRect" refType="w"/>
              <dgm:constr type="w" for="ch" forName="parentNode" refType="w" refFor="ch" refForName="bgRect" fact="0.2"/>
              <dgm:constr type="h" for="ch" forName="parentNode" refType="h" fact="0.82"/>
              <dgm:constr type="t" for="ch" forName="parentNode"/>
              <dgm:constr type="r" for="ch" forName="parentNode" refType="w"/>
              <dgm:constr type="h" for="ch" forName="childNode" refType="h" refFor="ch" refForName="bgRect"/>
              <dgm:constr type="t" for="ch" forName="childNode"/>
              <dgm:constr type="r" for="ch" forName="childNode" refType="l" refFor="ch" refForName="parentNode"/>
              <dgm:constr type="l" for="ch" forName="childNode" refType="w" refFor="ch" refForName="bgRect" fact="0.055"/>
            </dgm:constrLst>
          </dgm:else>
        </dgm:choose>
        <dgm:ruleLst>
          <dgm:rule type="w" for="ch" forName="childNode" val="NaN" fact="NaN" max="30"/>
        </dgm:ruleLst>
        <dgm:layoutNode name="bgRect" styleLbl="node1">
          <dgm:alg type="sp"/>
          <dgm:shape xmlns:r="http://schemas.openxmlformats.org/officeDocument/2006/relationships" type="roundRect" r:blip="" zOrderOff="-1">
            <dgm:adjLst>
              <dgm:adj idx="1" val="0.05"/>
            </dgm:adjLst>
          </dgm:shape>
          <dgm:presOf axis="self"/>
          <dgm:constrLst/>
          <dgm:ruleLst/>
        </dgm:layoutNode>
        <dgm:layoutNode name="parentNode" styleLbl="node1">
          <dgm:varLst>
            <dgm:chMax val="0"/>
            <dgm:bulletEnabled val="1"/>
          </dgm:varLst>
          <dgm:presOf axis="self"/>
          <dgm:choose name="Name8">
            <dgm:if name="Name9" func="var" arg="dir" op="equ" val="norm">
              <dgm:alg type="tx">
                <dgm:param type="autoTxRot" val="grav"/>
                <dgm:param type="txAnchorVert" val="t"/>
                <dgm:param type="parTxLTRAlign" val="r"/>
                <dgm:param type="parTxRTLAlign" val="r"/>
              </dgm:alg>
              <dgm:shape xmlns:r="http://schemas.openxmlformats.org/officeDocument/2006/relationships" rot="270" type="rect" r:blip="" hideGeom="1">
                <dgm:adjLst/>
              </dgm:shape>
              <dgm:constrLst>
                <dgm:constr type="primFontSz" val="65"/>
                <dgm:constr type="lMarg"/>
                <dgm:constr type="rMarg" refType="primFontSz" fact="0.35"/>
                <dgm:constr type="tMarg" refType="primFontSz" fact="0.27"/>
                <dgm:constr type="bMarg"/>
              </dgm:constrLst>
            </dgm:if>
            <dgm:else name="Name10">
              <dgm:alg type="tx">
                <dgm:param type="autoTxRot" val="grav"/>
                <dgm:param type="txAnchorVert" val="t"/>
                <dgm:param type="parTxLTRAlign" val="l"/>
                <dgm:param type="parTxRTLAlign" val="l"/>
              </dgm:alg>
              <dgm:shape xmlns:r="http://schemas.openxmlformats.org/officeDocument/2006/relationships" rot="90" type="rect" r:blip="" hideGeom="1">
                <dgm:adjLst/>
              </dgm:shape>
              <dgm:constrLst>
                <dgm:constr type="primFontSz" val="65"/>
                <dgm:constr type="lMarg" refType="primFontSz" fact="0.35"/>
                <dgm:constr type="rMarg"/>
                <dgm:constr type="tMarg" refType="primFontSz" fact="0.27"/>
                <dgm:constr type="bMarg"/>
              </dgm:constrLst>
            </dgm:else>
          </dgm:choose>
          <dgm:ruleLst>
            <dgm:rule type="primFontSz" val="5" fact="NaN" max="NaN"/>
          </dgm:ruleLst>
        </dgm:layoutNode>
        <dgm:choose name="Name11">
          <dgm:if name="Name12" axis="ch" ptType="node" func="cnt" op="gte" val="1">
            <dgm:layoutNode name="childNode" styleLbl="node1" moveWith="bgRect">
              <dgm:varLst>
                <dgm:bulletEnabled val="1"/>
              </dgm:varLst>
              <dgm:alg type="tx">
                <dgm:param type="parTxLTRAlign" val="l"/>
                <dgm:param type="parTxRTLAlign" val="r"/>
                <dgm:param type="txAnchorVert" val="t"/>
              </dgm:alg>
              <dgm:shape xmlns:r="http://schemas.openxmlformats.org/officeDocument/2006/relationships" type="rect" r:blip="" hideGeom="1">
                <dgm:adjLst/>
              </dgm:shape>
              <dgm:presOf axis="des" ptType="node"/>
              <dgm:constrLst>
                <dgm:constr type="primFontSz" val="65"/>
                <dgm:constr type="lMarg"/>
                <dgm:constr type="bMarg"/>
                <dgm:constr type="tMarg" refType="primFontSz" fact="0.27"/>
                <dgm:constr type="rMarg"/>
              </dgm:constrLst>
              <dgm:ruleLst>
                <dgm:rule type="primFontSz" val="5" fact="NaN" max="NaN"/>
              </dgm:ruleLst>
            </dgm:layoutNode>
          </dgm:if>
          <dgm:else name="Name13"/>
        </dgm:choose>
      </dgm:layoutNode>
      <dgm:forEach name="Name14" axis="followSib" ptType="sibTrans" cnt="1">
        <dgm:layoutNode name="hSp">
          <dgm:alg type="sp"/>
          <dgm:shape xmlns:r="http://schemas.openxmlformats.org/officeDocument/2006/relationships" r:blip="">
            <dgm:adjLst/>
          </dgm:shape>
          <dgm:presOf/>
          <dgm:constrLst/>
          <dgm:ruleLst/>
        </dgm:layoutNode>
        <dgm:layoutNode name="vProcSp" moveWith="bgRect">
          <dgm:alg type="lin">
            <dgm:param type="linDir" val="fromT"/>
          </dgm:alg>
          <dgm:shape xmlns:r="http://schemas.openxmlformats.org/officeDocument/2006/relationships" r:blip="">
            <dgm:adjLst/>
          </dgm:shape>
          <dgm:presOf/>
          <dgm:constrLst>
            <dgm:constr type="w" for="ch" forName="vSp1" refType="w"/>
            <dgm:constr type="w" for="ch" forName="simulatedConn" refType="w"/>
            <dgm:constr type="w" for="ch" forName="vSp2" refType="w"/>
          </dgm:constrLst>
          <dgm:ruleLst/>
          <dgm:layoutNode name="vSp1">
            <dgm:alg type="sp"/>
            <dgm:shape xmlns:r="http://schemas.openxmlformats.org/officeDocument/2006/relationships" r:blip="">
              <dgm:adjLst/>
            </dgm:shape>
            <dgm:presOf/>
            <dgm:constrLst/>
            <dgm:ruleLst/>
          </dgm:layoutNode>
          <dgm:layoutNode name="simulatedConn" styleLbl="solidFgAcc1">
            <dgm:alg type="sp"/>
            <dgm:choose name="Name15">
              <dgm:if name="Name16" func="var" arg="dir" op="equ" val="norm">
                <dgm:shape xmlns:r="http://schemas.openxmlformats.org/officeDocument/2006/relationships" rot="90" type="flowChartExtract" r:blip="">
                  <dgm:adjLst/>
                </dgm:shape>
              </dgm:if>
              <dgm:else name="Name17">
                <dgm:shape xmlns:r="http://schemas.openxmlformats.org/officeDocument/2006/relationships" rot="-90" type="flowChartExtract" r:blip="">
                  <dgm:adjLst/>
                </dgm:shape>
              </dgm:else>
            </dgm:choose>
            <dgm:presOf/>
            <dgm:constrLst/>
            <dgm:ruleLst/>
          </dgm:layoutNode>
          <dgm:layoutNode name="vSp2">
            <dgm:alg type="sp"/>
            <dgm:shape xmlns:r="http://schemas.openxmlformats.org/officeDocument/2006/relationships" r:blip="">
              <dgm:adjLst/>
            </dgm:shape>
            <dgm:presOf/>
            <dgm:constrLst/>
            <dgm:ruleLst/>
          </dgm:layoutNode>
        </dgm:layoutNode>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1T09:39:01.646"/>
    </inkml:context>
    <inkml:brush xml:id="br0">
      <inkml:brushProperty name="width" value="0.1" units="cm"/>
      <inkml:brushProperty name="height" value="0.1" units="cm"/>
      <inkml:brushProperty name="color" value="#008C3A"/>
    </inkml:brush>
  </inkml:definitions>
  <inkml:trace contextRef="#ctx0" brushRef="#br0">18054 734 24575,'-16'68'0,"0"-1"0,0 1 0,0 0 0,0 0 0,-10 5 0,-5 4 0,-2-2 0,0-9 0,2-15 0,-3-14 0,-3-7 0,-3 5 0,-5 3 0,6-7 0,-9 4 0,27-21 0,3-3 0,19-14 0,0 2 0,-51 20 0,9-1 0,-6 0 0,-16 7 0,-6 1 0,16-7 0,-1 0 0,0-1-150,2-2 0,0-1 0,0-1 150,0-1 0,-1-1 0,2-2 0,-24 4 0,3-2 0,5-2 0,0-1 0,1-1 0,-1 1 0,-5 1 0,-2 1 0,16-2 0,0 0 0,-1 0 0,-3 0 0,1 2 0,0-2 0,1 0 0,0 0 0,1 0 0,2-2 0,2 1 0,0-1 0,4-1 0,0 0 0,0 0 0,0 1 0,0-2 0,0 2 0,1-1 0,0 0 0,1 1 0,-24 3 0,0-1 0,23-3 0,1 0 0,-2-1 0,-6 1 0,0 0 0,-2-1-343,-4 0 1,-2 1 0,0 0 342,-4 0 0,1-1 0,-2 0 0,-2 0 0,0 0 0,0 0 0,-1 0 0,1 0 0,-2 0-398,16-2 0,-1 1 1,0-1-1,-1 1 398,-2-1 0,-2 0 0,0 1 0,1-1 0,0 1 0,0 0 0,0-1 0,1 1 0,1-1 0,1 0 0,0 0 0,0 0-304,-14 0 1,2 0 0,0-1 303,4 0 0,1-1 0,0 0 0,-4 0 0,1 0 0,1-1 0,2 0 0,1 0 0,2 0 0,6 0 0,0 0 0,2 0 185,-16 0 0,3 1-185,12 0 0,0 1 456,-1 0 0,-1 0-456,-1 0 0,0 0 812,-3 1 1,2-2-813,5 1 0,1 0 535,2-1 1,1 1-536,-4-1 0,-1 1 0,-3-1 0,0 0 0,-3-1 0,0 1 0,-2 0 0,0-1 0,1 0 0,0 0 0,-2 0 0,-2 0 0,19 0 0,-2 1 0,0 0-260,-5 0 1,0-1-1,-2 1 260,-3 1 0,-2-2 0,0 1 0,-3 0 0,1 0 0,-1-1 0,0 0 0,-1 1 0,1-1 0,-1 1 0,-1-1 0,2 1 0,0-1 0,0 0 0,-1 1 0,-1 0 0,1 0 0,-2-1-519,-3 1 1,-2 0-1,-1 0 519,15 0 0,-2 0 0,0 0 0,0 0 0,-3 1 0,1-1 0,-1 0 0,1 0 0,0 0 0,-1 0 0,2 0 0,0-1 0,1 1 0,1 0 0,0-1 0,0 1 0,0-1 0,1 0 0,0 0 0,-2 0 0,-1 0 0,-1 0 0,1 0 0,-1 0 0,-1 0 0,-1 0 0,1 0 0,1 0 0,3 0 0,1 0 0,0 0 0,1 0-304,-12 0 1,1-1-1,0 1 304,3-1 0,1 1 0,-1-1 0,-2 1 0,-2 0 0,-1 0-369,14 1 0,1-1 0,-3 0 0,0 1 369,-3 0 0,-1-1 0,-1 1 0,-1 1 0,-4-2 0,-1 2 0,-1-1 0,-1 0-301,12 0 0,0-1 1,-2 1-1,1-1 1,0 1 300,-3 0 0,0-1 0,0 1 0,0-1 0,0 0 0,1 0 0,0 1 0,0-1 0,1 0 0,1 0 25,-9 0 0,0 0 1,2 0-1,2 0-25,7 0 0,1 0 0,2 0 0,2 0 104,-11 0 0,3 0 0,2 0-104,5 0 0,0 0 0,1 1 0,0-1 0,-1 1 0,2-1 0,2 0 0,-1 1 0,2-1 0,-3 1 0,2-1 0,-1 1 0,-4-1 0,0 0 0,0 0 0,-6 0 0,0 0 0,-1 0 168,-4 0 0,-2 0 1,0 0-169,-1-1 0,0 0 0,0 0 0,4 0 0,1 0 0,1 0 718,8-1 1,2 1 0,1-1-719,-13 0 0,2-1 676,10 0 1,2-1-677,2 0 0,0-2 0,-3 0 0,-3 0 0,-9-3 0,-3-2 0,19 3 0,-1-1 0,0 0 0,-1-1 0,1 0 0,0 0 0,-18-4 0,4 0 284,13 3 1,5 0-285,-21-7 1103,14-1-1103,0-3 126,1-1-126,7 1 0,10 3 0,8 1 0,4-2 0,2-4 0,-2-6 0,0-1 0,5-1 0,4 1 0,5 1 0,4-2 0,2-6 0,-1-6 0,1-4 0,-1 3 0,1 6 0,3 3 0,0 1 0,1-5 0,1-7 0,0 2 0,1 3 0,1 5 0,1 6 0,0-1 0,1 4 0,3-2 0,4-4 0,6-6 0,4-5 0,-1 3 0,-1 5 0,-4 6 0,2 3 0,3-1 0,6-2 0,4-2 0,6-3 0,4 1 0,0 1 0,0 1 0,2 2 0,9-4 0,-18 13 0,2 0 0,6-2 0,1-1 0,2 0 0,-1 1 0,13-8 0,8-4 0,-19 10 0,12-6 0,2-2 0,-9 8 0,0-1 0,6 1 0,-3 4 0,-6 4 0,-8 4 0,-5 2 0,7-2 0,9-3 0,11-3 0,-2 2 0,-16 6 0,-15 5 0,-15 5 0,1-1 0,16-2 0,16-3 0,2 0 0,-3 0 0,-5 2 0,-3 2 0,4-1 0,-5 0 0,-8 1 0,-5 0 0,4 1 0,14 0 0,8 0 0,-2 0 0,-11 0 0,-19 2 0,-13-1 0,-8 1 0,-5-3 0,-7 0 0,-9-2 0,-7 1 0,-5 1 0,2 1 0,7 3 0,7-2 0,6 1 0,2 0 0,-3-2 0,-9-2 0,-13-1 0,-7 0 0,5 0 0,6 2 0,6 2 0,14 1 0,2 1 0,16 1 0,5 4 0,8 2 0,3 0 0,3 0 0,-1-2 0,2 1 0,-1-1 0,0 1 0,-6-1 0,-3-1 0,1-1 0,5 1 0,5 1 0,5-1 0,4 1 0,3-1 0,0 0 0,-3 0 0,-7-1 0,-11-3 0,-5 1 0,-3-1 0,-3 0 0,-3 0 0,-10 2 0,-1 2 0,-8 7 0,2 4 0,-2 5 0,-1 5 0,2 3 0,0 1 0,3-2 0,4-6 0,3-6 0,-1-2 0,1 0 0,-1-2 0,2 0 0,0 0 0,1-3 0,0-3 0,2-1 0,1-1 0,0-1 0,3-2 0,2-1 0,-1-1 0,-1-1 0,-2 2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6C62BDE-65AA-574E-BA8A-1BAD05671667}" type="datetimeFigureOut">
              <a:rPr lang="en-GB" smtClean="0"/>
              <a:t>16/01/2024</a:t>
            </a:fld>
            <a:endParaRPr lang="en-GB"/>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C708DC-728D-0349-BE60-615ACC27E64A}" type="slidenum">
              <a:rPr lang="en-GB" smtClean="0"/>
              <a:t>‹#›</a:t>
            </a:fld>
            <a:endParaRPr lang="en-GB"/>
          </a:p>
        </p:txBody>
      </p:sp>
    </p:spTree>
    <p:extLst>
      <p:ext uri="{BB962C8B-B14F-4D97-AF65-F5344CB8AC3E}">
        <p14:creationId xmlns:p14="http://schemas.microsoft.com/office/powerpoint/2010/main" val="13233586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www.kdnuggets.com/2016/05/amazing-power-word-vectors.html" TargetMode="External"/><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www.emc.com/collateral/analyst-reports/idc-the-digital-universe-in-2020.pdf"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s://ebookcentral.proquest.com/lib/hw/detail.action?docID=7000597" TargetMode="External"/><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expertsystem.com/solutions/social-media-monitoring/"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3" Type="http://schemas.openxmlformats.org/officeDocument/2006/relationships/hyperlink" Target="https://nlp.stanford.edu/IR-book/html/htmledition/dropping-common-terms-stop-words-1.html" TargetMode="External"/><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Important question : how to convert the unstructured data (text) into structured form ?</a:t>
            </a:r>
          </a:p>
          <a:p>
            <a:endParaRPr lang="en-GB" dirty="0"/>
          </a:p>
          <a:p>
            <a:r>
              <a:rPr lang="en-GB" dirty="0"/>
              <a:t>This step will include pre-processing &amp; representation</a:t>
            </a:r>
          </a:p>
          <a:p>
            <a:endParaRPr lang="en-GB" dirty="0"/>
          </a:p>
          <a:p>
            <a:r>
              <a:rPr lang="en-GB" dirty="0"/>
              <a:t>On the structured form you can apply </a:t>
            </a:r>
            <a:r>
              <a:rPr lang="en-GB" i="1" dirty="0">
                <a:solidFill>
                  <a:schemeClr val="accent1"/>
                </a:solidFill>
              </a:rPr>
              <a:t>predictive analytics </a:t>
            </a:r>
            <a:r>
              <a:rPr lang="en-GB" dirty="0"/>
              <a:t>to derive valuable information such as sentiments, trends, topics of interest ,…</a:t>
            </a:r>
          </a:p>
          <a:p>
            <a:endParaRPr lang="en-GB" dirty="0"/>
          </a:p>
        </p:txBody>
      </p:sp>
      <p:sp>
        <p:nvSpPr>
          <p:cNvPr id="4" name="Slide Number Placeholder 3"/>
          <p:cNvSpPr>
            <a:spLocks noGrp="1"/>
          </p:cNvSpPr>
          <p:nvPr>
            <p:ph type="sldNum" sz="quarter" idx="5"/>
          </p:nvPr>
        </p:nvSpPr>
        <p:spPr/>
        <p:txBody>
          <a:bodyPr/>
          <a:lstStyle/>
          <a:p>
            <a:fld id="{F9C708DC-728D-0349-BE60-615ACC27E64A}" type="slidenum">
              <a:rPr lang="en-GB" smtClean="0"/>
              <a:t>1</a:t>
            </a:fld>
            <a:endParaRPr lang="en-GB"/>
          </a:p>
        </p:txBody>
      </p:sp>
    </p:spTree>
    <p:extLst>
      <p:ext uri="{BB962C8B-B14F-4D97-AF65-F5344CB8AC3E}">
        <p14:creationId xmlns:p14="http://schemas.microsoft.com/office/powerpoint/2010/main" val="4210648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study those processes in the course </a:t>
            </a:r>
          </a:p>
        </p:txBody>
      </p:sp>
      <p:sp>
        <p:nvSpPr>
          <p:cNvPr id="4" name="Slide Number Placeholder 3"/>
          <p:cNvSpPr>
            <a:spLocks noGrp="1"/>
          </p:cNvSpPr>
          <p:nvPr>
            <p:ph type="sldNum" sz="quarter" idx="5"/>
          </p:nvPr>
        </p:nvSpPr>
        <p:spPr/>
        <p:txBody>
          <a:bodyPr/>
          <a:lstStyle/>
          <a:p>
            <a:fld id="{F9C708DC-728D-0349-BE60-615ACC27E64A}" type="slidenum">
              <a:rPr lang="en-GB" smtClean="0"/>
              <a:t>13</a:t>
            </a:fld>
            <a:endParaRPr lang="en-GB"/>
          </a:p>
        </p:txBody>
      </p:sp>
    </p:spTree>
    <p:extLst>
      <p:ext uri="{BB962C8B-B14F-4D97-AF65-F5344CB8AC3E}">
        <p14:creationId xmlns:p14="http://schemas.microsoft.com/office/powerpoint/2010/main" val="6840250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Lemmatization is a more sophisticated approach because it uses the specific part of speech in order to determine the root form of a word. The normalization rules depend on the part of speech and therefore, they are highly language specific</a:t>
            </a:r>
          </a:p>
        </p:txBody>
      </p:sp>
      <p:sp>
        <p:nvSpPr>
          <p:cNvPr id="4" name="Slide Number Placeholder 3"/>
          <p:cNvSpPr>
            <a:spLocks noGrp="1"/>
          </p:cNvSpPr>
          <p:nvPr>
            <p:ph type="sldNum" sz="quarter" idx="5"/>
          </p:nvPr>
        </p:nvSpPr>
        <p:spPr/>
        <p:txBody>
          <a:bodyPr/>
          <a:lstStyle/>
          <a:p>
            <a:fld id="{F9C708DC-728D-0349-BE60-615ACC27E64A}" type="slidenum">
              <a:rPr lang="en-GB" smtClean="0"/>
              <a:t>15</a:t>
            </a:fld>
            <a:endParaRPr lang="en-GB"/>
          </a:p>
        </p:txBody>
      </p:sp>
    </p:spTree>
    <p:extLst>
      <p:ext uri="{BB962C8B-B14F-4D97-AF65-F5344CB8AC3E}">
        <p14:creationId xmlns:p14="http://schemas.microsoft.com/office/powerpoint/2010/main" val="35553581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lnSpc>
                <a:spcPct val="90000"/>
              </a:lnSpc>
            </a:pPr>
            <a:r>
              <a:rPr lang="en-US" dirty="0"/>
              <a:t>For text, cosine similarity of </a:t>
            </a:r>
            <a:r>
              <a:rPr lang="en-US" dirty="0" err="1"/>
              <a:t>tf.idf</a:t>
            </a:r>
            <a:r>
              <a:rPr lang="en-US" dirty="0"/>
              <a:t> weighted vectors is typically most effective.</a:t>
            </a:r>
          </a:p>
          <a:p>
            <a:pPr eaLnBrk="1" hangingPunct="1">
              <a:lnSpc>
                <a:spcPct val="90000"/>
              </a:lnSpc>
            </a:pPr>
            <a:endParaRPr lang="en-US" dirty="0"/>
          </a:p>
          <a:p>
            <a:r>
              <a:rPr lang="en-GB" dirty="0"/>
              <a:t>Similar results are obtained with the Jaccard and cosine coefficients</a:t>
            </a:r>
          </a:p>
          <a:p>
            <a:endParaRPr lang="en-GB" dirty="0"/>
          </a:p>
          <a:p>
            <a:r>
              <a:rPr lang="en-GB" dirty="0"/>
              <a:t>The Jaccard coefficient is especially useful for the case where the Boolean representation of text is used.</a:t>
            </a:r>
            <a:endParaRPr lang="en-US" dirty="0"/>
          </a:p>
          <a:p>
            <a:endParaRPr lang="en-GB" dirty="0"/>
          </a:p>
        </p:txBody>
      </p:sp>
      <p:sp>
        <p:nvSpPr>
          <p:cNvPr id="4" name="Slide Number Placeholder 3"/>
          <p:cNvSpPr>
            <a:spLocks noGrp="1"/>
          </p:cNvSpPr>
          <p:nvPr>
            <p:ph type="sldNum" sz="quarter" idx="5"/>
          </p:nvPr>
        </p:nvSpPr>
        <p:spPr/>
        <p:txBody>
          <a:bodyPr/>
          <a:lstStyle/>
          <a:p>
            <a:fld id="{F9C708DC-728D-0349-BE60-615ACC27E64A}" type="slidenum">
              <a:rPr lang="en-GB" smtClean="0"/>
              <a:t>16</a:t>
            </a:fld>
            <a:endParaRPr lang="en-GB"/>
          </a:p>
        </p:txBody>
      </p:sp>
    </p:spTree>
    <p:extLst>
      <p:ext uri="{BB962C8B-B14F-4D97-AF65-F5344CB8AC3E}">
        <p14:creationId xmlns:p14="http://schemas.microsoft.com/office/powerpoint/2010/main" val="17034517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CA" sz="2000" dirty="0"/>
              <a:t>Words are treated as dimensions with values corresponding to word frequencies </a:t>
            </a:r>
          </a:p>
          <a:p>
            <a:pPr lvl="0"/>
            <a:r>
              <a:rPr lang="en-CA" sz="2000" dirty="0"/>
              <a:t>Machine learning models often use the bag-of-words representation</a:t>
            </a:r>
          </a:p>
          <a:p>
            <a:pPr lvl="0"/>
            <a:r>
              <a:rPr lang="en-CA" sz="2000" dirty="0"/>
              <a:t>For many applications such as classification, topic-modeling, and recommender systems, this type of representation is sufficient.</a:t>
            </a:r>
          </a:p>
          <a:p>
            <a:endParaRPr lang="en-GB" dirty="0"/>
          </a:p>
        </p:txBody>
      </p:sp>
      <p:sp>
        <p:nvSpPr>
          <p:cNvPr id="4" name="Slide Number Placeholder 3"/>
          <p:cNvSpPr>
            <a:spLocks noGrp="1"/>
          </p:cNvSpPr>
          <p:nvPr>
            <p:ph type="sldNum" sz="quarter" idx="5"/>
          </p:nvPr>
        </p:nvSpPr>
        <p:spPr/>
        <p:txBody>
          <a:bodyPr/>
          <a:lstStyle/>
          <a:p>
            <a:fld id="{F9C708DC-728D-0349-BE60-615ACC27E64A}" type="slidenum">
              <a:rPr lang="en-GB" smtClean="0"/>
              <a:t>17</a:t>
            </a:fld>
            <a:endParaRPr lang="en-GB"/>
          </a:p>
        </p:txBody>
      </p:sp>
    </p:spTree>
    <p:extLst>
      <p:ext uri="{BB962C8B-B14F-4D97-AF65-F5344CB8AC3E}">
        <p14:creationId xmlns:p14="http://schemas.microsoft.com/office/powerpoint/2010/main" val="12047785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Careful when using different types of normalization and pre-processing methods.</a:t>
            </a:r>
          </a:p>
          <a:p>
            <a:endParaRPr lang="en-GB" dirty="0"/>
          </a:p>
          <a:p>
            <a:r>
              <a:rPr lang="en-GB" dirty="0"/>
              <a:t>What works for one application domain might not work for another</a:t>
            </a:r>
          </a:p>
          <a:p>
            <a:endParaRPr lang="en-GB" dirty="0"/>
          </a:p>
          <a:p>
            <a:r>
              <a:rPr lang="en-GB" dirty="0"/>
              <a:t>Example: information retrieval settings </a:t>
            </a:r>
            <a:r>
              <a:rPr lang="en-GB" dirty="0" err="1"/>
              <a:t>vrs</a:t>
            </a:r>
            <a:r>
              <a:rPr lang="en-GB" dirty="0"/>
              <a:t> social network analysis </a:t>
            </a:r>
          </a:p>
          <a:p>
            <a:endParaRPr lang="en-GB" dirty="0"/>
          </a:p>
        </p:txBody>
      </p:sp>
      <p:sp>
        <p:nvSpPr>
          <p:cNvPr id="4" name="Slide Number Placeholder 3"/>
          <p:cNvSpPr>
            <a:spLocks noGrp="1"/>
          </p:cNvSpPr>
          <p:nvPr>
            <p:ph type="sldNum" sz="quarter" idx="5"/>
          </p:nvPr>
        </p:nvSpPr>
        <p:spPr/>
        <p:txBody>
          <a:bodyPr/>
          <a:lstStyle/>
          <a:p>
            <a:fld id="{F9C708DC-728D-0349-BE60-615ACC27E64A}" type="slidenum">
              <a:rPr lang="en-GB" smtClean="0"/>
              <a:t>18</a:t>
            </a:fld>
            <a:endParaRPr lang="en-GB"/>
          </a:p>
        </p:txBody>
      </p:sp>
    </p:spTree>
    <p:extLst>
      <p:ext uri="{BB962C8B-B14F-4D97-AF65-F5344CB8AC3E}">
        <p14:creationId xmlns:p14="http://schemas.microsoft.com/office/powerpoint/2010/main" val="7661508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ＭＳ Ｐゴシック" charset="-128"/>
              </a:rPr>
              <a:t>log (</a:t>
            </a:r>
            <a:r>
              <a:rPr lang="en-US" i="1" dirty="0">
                <a:ea typeface="ＭＳ Ｐゴシック" charset="-128"/>
              </a:rPr>
              <a:t>N</a:t>
            </a:r>
            <a:r>
              <a:rPr lang="en-US" dirty="0">
                <a:ea typeface="ＭＳ Ｐゴシック" charset="-128"/>
              </a:rPr>
              <a:t>/</a:t>
            </a:r>
            <a:r>
              <a:rPr lang="en-US" dirty="0" err="1">
                <a:ea typeface="ＭＳ Ｐゴシック" charset="-128"/>
              </a:rPr>
              <a:t>df</a:t>
            </a:r>
            <a:r>
              <a:rPr lang="en-US" i="1" baseline="-25000" dirty="0" err="1">
                <a:ea typeface="ＭＳ Ｐゴシック" charset="-128"/>
              </a:rPr>
              <a:t>t</a:t>
            </a:r>
            <a:r>
              <a:rPr lang="en-US" dirty="0">
                <a:ea typeface="ＭＳ Ｐゴシック" charset="-128"/>
              </a:rPr>
              <a:t>) instead of </a:t>
            </a:r>
            <a:r>
              <a:rPr lang="en-US" i="1" dirty="0">
                <a:ea typeface="ＭＳ Ｐゴシック" charset="-128"/>
              </a:rPr>
              <a:t>N</a:t>
            </a:r>
            <a:r>
              <a:rPr lang="en-US" dirty="0">
                <a:ea typeface="ＭＳ Ｐゴシック" charset="-128"/>
              </a:rPr>
              <a:t>/</a:t>
            </a:r>
            <a:r>
              <a:rPr lang="en-US" dirty="0" err="1">
                <a:ea typeface="ＭＳ Ｐゴシック" charset="-128"/>
              </a:rPr>
              <a:t>df</a:t>
            </a:r>
            <a:r>
              <a:rPr lang="en-US" i="1" baseline="-25000" dirty="0" err="1">
                <a:ea typeface="ＭＳ Ｐゴシック" charset="-128"/>
              </a:rPr>
              <a:t>t</a:t>
            </a:r>
            <a:r>
              <a:rPr lang="en-US" dirty="0">
                <a:ea typeface="ＭＳ Ｐゴシック" charset="-128"/>
              </a:rPr>
              <a:t> to “dampen” the effect of </a:t>
            </a:r>
            <a:r>
              <a:rPr lang="en-US" dirty="0" err="1">
                <a:ea typeface="ＭＳ Ｐゴシック" charset="-128"/>
              </a:rPr>
              <a:t>idf</a:t>
            </a:r>
            <a:r>
              <a:rPr lang="en-US" dirty="0">
                <a:ea typeface="ＭＳ Ｐゴシック" charset="-128"/>
              </a:rPr>
              <a:t>.</a:t>
            </a:r>
            <a:endParaRPr lang="en-GB" dirty="0"/>
          </a:p>
        </p:txBody>
      </p:sp>
      <p:sp>
        <p:nvSpPr>
          <p:cNvPr id="4" name="Slide Number Placeholder 3"/>
          <p:cNvSpPr>
            <a:spLocks noGrp="1"/>
          </p:cNvSpPr>
          <p:nvPr>
            <p:ph type="sldNum" sz="quarter" idx="5"/>
          </p:nvPr>
        </p:nvSpPr>
        <p:spPr/>
        <p:txBody>
          <a:bodyPr/>
          <a:lstStyle/>
          <a:p>
            <a:fld id="{F9C708DC-728D-0349-BE60-615ACC27E64A}" type="slidenum">
              <a:rPr lang="en-GB" smtClean="0"/>
              <a:t>19</a:t>
            </a:fld>
            <a:endParaRPr lang="en-GB"/>
          </a:p>
        </p:txBody>
      </p:sp>
    </p:spTree>
    <p:extLst>
      <p:ext uri="{BB962C8B-B14F-4D97-AF65-F5344CB8AC3E}">
        <p14:creationId xmlns:p14="http://schemas.microsoft.com/office/powerpoint/2010/main" val="1815860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Studies have shown that techniques like stemming can sometimes degrade classification accuracy when working with larger documents. [</a:t>
            </a:r>
            <a:r>
              <a:rPr lang="en-GB" dirty="0" err="1"/>
              <a:t>Charu</a:t>
            </a:r>
            <a:r>
              <a:rPr lang="en-GB" dirty="0"/>
              <a:t> C. Aggarwal. “Machine Learning for Text.”]</a:t>
            </a:r>
          </a:p>
        </p:txBody>
      </p:sp>
      <p:sp>
        <p:nvSpPr>
          <p:cNvPr id="4" name="Slide Number Placeholder 3"/>
          <p:cNvSpPr>
            <a:spLocks noGrp="1"/>
          </p:cNvSpPr>
          <p:nvPr>
            <p:ph type="sldNum" sz="quarter" idx="5"/>
          </p:nvPr>
        </p:nvSpPr>
        <p:spPr/>
        <p:txBody>
          <a:bodyPr/>
          <a:lstStyle/>
          <a:p>
            <a:fld id="{F9C708DC-728D-0349-BE60-615ACC27E64A}" type="slidenum">
              <a:rPr lang="en-GB" smtClean="0"/>
              <a:t>21</a:t>
            </a:fld>
            <a:endParaRPr lang="en-GB"/>
          </a:p>
        </p:txBody>
      </p:sp>
    </p:spTree>
    <p:extLst>
      <p:ext uri="{BB962C8B-B14F-4D97-AF65-F5344CB8AC3E}">
        <p14:creationId xmlns:p14="http://schemas.microsoft.com/office/powerpoint/2010/main" val="33641275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Language models are important in NLP ( spell correction, speech recognition &amp; machine translation) –summarization &amp; </a:t>
            </a:r>
            <a:r>
              <a:rPr lang="en-GB" dirty="0" err="1"/>
              <a:t>cahtbots</a:t>
            </a:r>
            <a:endParaRPr lang="en-GB" dirty="0"/>
          </a:p>
        </p:txBody>
      </p:sp>
      <p:sp>
        <p:nvSpPr>
          <p:cNvPr id="4" name="Slide Number Placeholder 3"/>
          <p:cNvSpPr>
            <a:spLocks noGrp="1"/>
          </p:cNvSpPr>
          <p:nvPr>
            <p:ph type="sldNum" sz="quarter" idx="5"/>
          </p:nvPr>
        </p:nvSpPr>
        <p:spPr/>
        <p:txBody>
          <a:bodyPr/>
          <a:lstStyle/>
          <a:p>
            <a:fld id="{F9C708DC-728D-0349-BE60-615ACC27E64A}" type="slidenum">
              <a:rPr lang="en-GB" smtClean="0"/>
              <a:t>22</a:t>
            </a:fld>
            <a:endParaRPr lang="en-GB"/>
          </a:p>
        </p:txBody>
      </p:sp>
    </p:spTree>
    <p:extLst>
      <p:ext uri="{BB962C8B-B14F-4D97-AF65-F5344CB8AC3E}">
        <p14:creationId xmlns:p14="http://schemas.microsoft.com/office/powerpoint/2010/main" val="208062562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More demand towards discriminative models in NLP, Speech, IR (and ML generally)</a:t>
            </a:r>
          </a:p>
          <a:p>
            <a:r>
              <a:rPr lang="en-US" dirty="0"/>
              <a:t>Because:</a:t>
            </a:r>
          </a:p>
          <a:p>
            <a:pPr lvl="1"/>
            <a:r>
              <a:rPr lang="en-US" dirty="0"/>
              <a:t>They give high accuracy performance</a:t>
            </a:r>
          </a:p>
          <a:p>
            <a:pPr lvl="1"/>
            <a:r>
              <a:rPr lang="en-US" dirty="0"/>
              <a:t>They make it easy to incorporate lots of linguistically important features</a:t>
            </a:r>
          </a:p>
          <a:p>
            <a:pPr lvl="1"/>
            <a:r>
              <a:rPr lang="en-US" dirty="0"/>
              <a:t>They allow automatic building of language independent, reusable NLP modules</a:t>
            </a:r>
          </a:p>
          <a:p>
            <a:endParaRPr lang="en-GB" dirty="0"/>
          </a:p>
        </p:txBody>
      </p:sp>
      <p:sp>
        <p:nvSpPr>
          <p:cNvPr id="4" name="Slide Number Placeholder 3"/>
          <p:cNvSpPr>
            <a:spLocks noGrp="1"/>
          </p:cNvSpPr>
          <p:nvPr>
            <p:ph type="sldNum" sz="quarter" idx="5"/>
          </p:nvPr>
        </p:nvSpPr>
        <p:spPr/>
        <p:txBody>
          <a:bodyPr/>
          <a:lstStyle/>
          <a:p>
            <a:fld id="{F9C708DC-728D-0349-BE60-615ACC27E64A}" type="slidenum">
              <a:rPr lang="en-GB" smtClean="0"/>
              <a:t>23</a:t>
            </a:fld>
            <a:endParaRPr lang="en-GB"/>
          </a:p>
        </p:txBody>
      </p:sp>
    </p:spTree>
    <p:extLst>
      <p:ext uri="{BB962C8B-B14F-4D97-AF65-F5344CB8AC3E}">
        <p14:creationId xmlns:p14="http://schemas.microsoft.com/office/powerpoint/2010/main" val="24866980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More demand towards discriminative models in NLP, Speech, IR (and ML generally)</a:t>
            </a:r>
          </a:p>
          <a:p>
            <a:r>
              <a:rPr lang="en-US" dirty="0"/>
              <a:t>Because:</a:t>
            </a:r>
          </a:p>
          <a:p>
            <a:pPr lvl="1"/>
            <a:r>
              <a:rPr lang="en-US" dirty="0"/>
              <a:t>They give high accuracy performance</a:t>
            </a:r>
          </a:p>
          <a:p>
            <a:pPr lvl="1"/>
            <a:r>
              <a:rPr lang="en-US" dirty="0"/>
              <a:t>They make it easy to incorporate lots of linguistically important features</a:t>
            </a:r>
          </a:p>
          <a:p>
            <a:pPr lvl="1"/>
            <a:r>
              <a:rPr lang="en-US" dirty="0"/>
              <a:t>They allow automatic building of language independent, reusable NLP modules</a:t>
            </a:r>
          </a:p>
          <a:p>
            <a:endParaRPr lang="en-GB" dirty="0"/>
          </a:p>
        </p:txBody>
      </p:sp>
      <p:sp>
        <p:nvSpPr>
          <p:cNvPr id="4" name="Slide Number Placeholder 3"/>
          <p:cNvSpPr>
            <a:spLocks noGrp="1"/>
          </p:cNvSpPr>
          <p:nvPr>
            <p:ph type="sldNum" sz="quarter" idx="5"/>
          </p:nvPr>
        </p:nvSpPr>
        <p:spPr/>
        <p:txBody>
          <a:bodyPr/>
          <a:lstStyle/>
          <a:p>
            <a:fld id="{F9C708DC-728D-0349-BE60-615ACC27E64A}" type="slidenum">
              <a:rPr lang="en-GB" smtClean="0"/>
              <a:t>24</a:t>
            </a:fld>
            <a:endParaRPr lang="en-GB"/>
          </a:p>
        </p:txBody>
      </p:sp>
    </p:spTree>
    <p:extLst>
      <p:ext uri="{BB962C8B-B14F-4D97-AF65-F5344CB8AC3E}">
        <p14:creationId xmlns:p14="http://schemas.microsoft.com/office/powerpoint/2010/main" val="23422368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GB" dirty="0"/>
              <a:t>We focus on the ‘text’ and ‘analytics’ component  and related  tools </a:t>
            </a:r>
          </a:p>
          <a:p>
            <a:r>
              <a:rPr lang="en-GB" b="1" dirty="0">
                <a:solidFill>
                  <a:schemeClr val="accent1">
                    <a:lumMod val="75000"/>
                  </a:schemeClr>
                </a:solidFill>
              </a:rPr>
              <a:t>Text:</a:t>
            </a:r>
          </a:p>
          <a:p>
            <a:pPr lvl="1"/>
            <a:r>
              <a:rPr lang="en-GB" dirty="0"/>
              <a:t>Client interactions, product reviews, call </a:t>
            </a:r>
            <a:r>
              <a:rPr lang="en-GB" dirty="0" err="1"/>
              <a:t>center</a:t>
            </a:r>
            <a:r>
              <a:rPr lang="en-GB" dirty="0"/>
              <a:t> logs, emails, blogs, tweets </a:t>
            </a:r>
          </a:p>
          <a:p>
            <a:pPr lvl="1"/>
            <a:r>
              <a:rPr lang="en-GB" dirty="0"/>
              <a:t>Text Sources: Digital Libraries, Electronic news, social media, web, chat logs </a:t>
            </a:r>
          </a:p>
          <a:p>
            <a:pPr marL="457200" lvl="1" indent="0">
              <a:buNone/>
            </a:pPr>
            <a:r>
              <a:rPr lang="en-GB" dirty="0"/>
              <a:t> </a:t>
            </a:r>
          </a:p>
          <a:p>
            <a:r>
              <a:rPr lang="en-GB" b="1" dirty="0">
                <a:solidFill>
                  <a:schemeClr val="accent1">
                    <a:lumMod val="75000"/>
                  </a:schemeClr>
                </a:solidFill>
              </a:rPr>
              <a:t>Analytics:</a:t>
            </a:r>
          </a:p>
          <a:p>
            <a:pPr lvl="1"/>
            <a:r>
              <a:rPr lang="en-GB" dirty="0"/>
              <a:t>Tools to work on data and gain insights ( example visualization, pre-processing and machine learning )</a:t>
            </a:r>
          </a:p>
          <a:p>
            <a:endParaRPr lang="en-GB" dirty="0"/>
          </a:p>
        </p:txBody>
      </p:sp>
      <p:sp>
        <p:nvSpPr>
          <p:cNvPr id="4" name="Slide Number Placeholder 3"/>
          <p:cNvSpPr>
            <a:spLocks noGrp="1"/>
          </p:cNvSpPr>
          <p:nvPr>
            <p:ph type="sldNum" sz="quarter" idx="5"/>
          </p:nvPr>
        </p:nvSpPr>
        <p:spPr/>
        <p:txBody>
          <a:bodyPr/>
          <a:lstStyle/>
          <a:p>
            <a:fld id="{F9C708DC-728D-0349-BE60-615ACC27E64A}" type="slidenum">
              <a:rPr lang="en-GB" smtClean="0"/>
              <a:t>2</a:t>
            </a:fld>
            <a:endParaRPr lang="en-GB"/>
          </a:p>
        </p:txBody>
      </p:sp>
    </p:spTree>
    <p:extLst>
      <p:ext uri="{BB962C8B-B14F-4D97-AF65-F5344CB8AC3E}">
        <p14:creationId xmlns:p14="http://schemas.microsoft.com/office/powerpoint/2010/main" val="404206787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https://</a:t>
            </a:r>
            <a:r>
              <a:rPr lang="en-GB" dirty="0" err="1"/>
              <a:t>github.com</a:t>
            </a:r>
            <a:r>
              <a:rPr lang="en-GB" dirty="0"/>
              <a:t>/</a:t>
            </a:r>
            <a:r>
              <a:rPr lang="en-GB" dirty="0" err="1"/>
              <a:t>amueller</a:t>
            </a:r>
            <a:r>
              <a:rPr lang="en-GB" dirty="0"/>
              <a:t>/</a:t>
            </a:r>
            <a:r>
              <a:rPr lang="en-GB" dirty="0" err="1"/>
              <a:t>introduction_to_ml_with_python</a:t>
            </a:r>
            <a:r>
              <a:rPr lang="en-GB" dirty="0"/>
              <a:t>/blob/master/07-working-with-text-data.ipynb</a:t>
            </a:r>
          </a:p>
          <a:p>
            <a:endParaRPr lang="en-GB" dirty="0"/>
          </a:p>
        </p:txBody>
      </p:sp>
      <p:sp>
        <p:nvSpPr>
          <p:cNvPr id="4" name="Slide Number Placeholder 3"/>
          <p:cNvSpPr>
            <a:spLocks noGrp="1"/>
          </p:cNvSpPr>
          <p:nvPr>
            <p:ph type="sldNum" sz="quarter" idx="5"/>
          </p:nvPr>
        </p:nvSpPr>
        <p:spPr/>
        <p:txBody>
          <a:bodyPr/>
          <a:lstStyle/>
          <a:p>
            <a:fld id="{F9C708DC-728D-0349-BE60-615ACC27E64A}" type="slidenum">
              <a:rPr lang="en-GB" smtClean="0"/>
              <a:t>25</a:t>
            </a:fld>
            <a:endParaRPr lang="en-GB"/>
          </a:p>
        </p:txBody>
      </p:sp>
    </p:spTree>
    <p:extLst>
      <p:ext uri="{BB962C8B-B14F-4D97-AF65-F5344CB8AC3E}">
        <p14:creationId xmlns:p14="http://schemas.microsoft.com/office/powerpoint/2010/main" val="26297256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a:t>
            </a:r>
            <a:r>
              <a:rPr lang="en-GB" dirty="0" err="1"/>
              <a:t>www.kdnuggets.com</a:t>
            </a:r>
            <a:r>
              <a:rPr lang="en-GB" dirty="0"/>
              <a:t>/2018/08/topic-modeling-lsa-plsa-lda-lda2vec.html</a:t>
            </a:r>
          </a:p>
          <a:p>
            <a:endParaRPr lang="en-GB" dirty="0"/>
          </a:p>
        </p:txBody>
      </p:sp>
      <p:sp>
        <p:nvSpPr>
          <p:cNvPr id="4" name="Slide Number Placeholder 3"/>
          <p:cNvSpPr>
            <a:spLocks noGrp="1"/>
          </p:cNvSpPr>
          <p:nvPr>
            <p:ph type="sldNum" sz="quarter" idx="5"/>
          </p:nvPr>
        </p:nvSpPr>
        <p:spPr/>
        <p:txBody>
          <a:bodyPr/>
          <a:lstStyle/>
          <a:p>
            <a:fld id="{F9C708DC-728D-0349-BE60-615ACC27E64A}" type="slidenum">
              <a:rPr lang="en-GB" smtClean="0"/>
              <a:t>27</a:t>
            </a:fld>
            <a:endParaRPr lang="en-GB"/>
          </a:p>
        </p:txBody>
      </p:sp>
    </p:spTree>
    <p:extLst>
      <p:ext uri="{BB962C8B-B14F-4D97-AF65-F5344CB8AC3E}">
        <p14:creationId xmlns:p14="http://schemas.microsoft.com/office/powerpoint/2010/main" val="4715000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b="1" kern="1200" dirty="0">
                <a:solidFill>
                  <a:schemeClr val="tx1"/>
                </a:solidFill>
                <a:effectLst/>
                <a:latin typeface="+mn-lt"/>
                <a:ea typeface="+mn-ea"/>
                <a:cs typeface="+mn-cs"/>
              </a:rPr>
              <a:t>Figure 9-4 illustrates the intuitions behind LDA. The left side of the figure shows four topics built from a corpus, where each topic contains a list of the most important words from the vocabulary. The four example topics are related to problem, policy, neural, and report. For each document, a distribution over the topics is chosen, as shown in the histogram on the right. Next, a topic assignment is picked for each word in the document, and the word from the corresponding topic (colored discs) is chosen. In reality, only the documents (as shown in the middle of the figure) are available. The goal of LDA is to infer the underlying topics, topic proportions, and topic assignments for every document. </a:t>
            </a: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b="1" kern="1200" dirty="0">
                <a:solidFill>
                  <a:schemeClr val="tx1"/>
                </a:solidFill>
                <a:effectLst/>
                <a:latin typeface="+mn-lt"/>
                <a:ea typeface="+mn-ea"/>
                <a:cs typeface="+mn-cs"/>
              </a:rPr>
              <a:t>The reader can refer to the original paper [</a:t>
            </a:r>
            <a:r>
              <a:rPr lang="en-CA" sz="1200" b="1" kern="1200" dirty="0" err="1">
                <a:solidFill>
                  <a:schemeClr val="tx1"/>
                </a:solidFill>
                <a:effectLst/>
                <a:latin typeface="+mn-lt"/>
                <a:ea typeface="+mn-ea"/>
                <a:cs typeface="+mn-cs"/>
              </a:rPr>
              <a:t>Blei</a:t>
            </a:r>
            <a:r>
              <a:rPr lang="en-CA" sz="1200" b="1" kern="1200" dirty="0">
                <a:solidFill>
                  <a:schemeClr val="tx1"/>
                </a:solidFill>
                <a:effectLst/>
                <a:latin typeface="+mn-lt"/>
                <a:ea typeface="+mn-ea"/>
                <a:cs typeface="+mn-cs"/>
              </a:rPr>
              <a:t>, A. Ng &amp; Jordan]] for the mathematical detail of LDA. Basically, LDA can be viewed as a case of hierarchical Bayesian estimation with a posterior distribution to group data such as documents with similar topics. </a:t>
            </a:r>
            <a:endParaRPr lang="en-CA" dirty="0"/>
          </a:p>
          <a:p>
            <a:endParaRPr lang="en-GB" dirty="0"/>
          </a:p>
        </p:txBody>
      </p:sp>
      <p:sp>
        <p:nvSpPr>
          <p:cNvPr id="4" name="Slide Number Placeholder 3"/>
          <p:cNvSpPr>
            <a:spLocks noGrp="1"/>
          </p:cNvSpPr>
          <p:nvPr>
            <p:ph type="sldNum" sz="quarter" idx="5"/>
          </p:nvPr>
        </p:nvSpPr>
        <p:spPr/>
        <p:txBody>
          <a:bodyPr/>
          <a:lstStyle/>
          <a:p>
            <a:fld id="{77DC6A52-AEF2-D04F-A68E-D0267F57AAF8}" type="slidenum">
              <a:rPr lang="en-US" smtClean="0"/>
              <a:t>30</a:t>
            </a:fld>
            <a:endParaRPr lang="en-US"/>
          </a:p>
        </p:txBody>
      </p:sp>
    </p:spTree>
    <p:extLst>
      <p:ext uri="{BB962C8B-B14F-4D97-AF65-F5344CB8AC3E}">
        <p14:creationId xmlns:p14="http://schemas.microsoft.com/office/powerpoint/2010/main" val="7096228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https://</a:t>
            </a:r>
            <a:r>
              <a:rPr lang="en-GB" dirty="0" err="1"/>
              <a:t>github.com</a:t>
            </a:r>
            <a:r>
              <a:rPr lang="en-GB" dirty="0"/>
              <a:t>/</a:t>
            </a:r>
            <a:r>
              <a:rPr lang="en-GB" dirty="0" err="1"/>
              <a:t>amueller</a:t>
            </a:r>
            <a:r>
              <a:rPr lang="en-GB" dirty="0"/>
              <a:t>/</a:t>
            </a:r>
            <a:r>
              <a:rPr lang="en-GB" dirty="0" err="1"/>
              <a:t>introduction_to_ml_with_python</a:t>
            </a:r>
            <a:r>
              <a:rPr lang="en-GB" dirty="0"/>
              <a:t>/blob/master/07-working-with-text-data.ipynb</a:t>
            </a:r>
          </a:p>
          <a:p>
            <a:endParaRPr lang="en-GB" dirty="0"/>
          </a:p>
        </p:txBody>
      </p:sp>
      <p:sp>
        <p:nvSpPr>
          <p:cNvPr id="4" name="Slide Number Placeholder 3"/>
          <p:cNvSpPr>
            <a:spLocks noGrp="1"/>
          </p:cNvSpPr>
          <p:nvPr>
            <p:ph type="sldNum" sz="quarter" idx="5"/>
          </p:nvPr>
        </p:nvSpPr>
        <p:spPr/>
        <p:txBody>
          <a:bodyPr/>
          <a:lstStyle/>
          <a:p>
            <a:fld id="{F9C708DC-728D-0349-BE60-615ACC27E64A}" type="slidenum">
              <a:rPr lang="en-GB" smtClean="0"/>
              <a:t>31</a:t>
            </a:fld>
            <a:endParaRPr lang="en-GB"/>
          </a:p>
        </p:txBody>
      </p:sp>
    </p:spTree>
    <p:extLst>
      <p:ext uri="{BB962C8B-B14F-4D97-AF65-F5344CB8AC3E}">
        <p14:creationId xmlns:p14="http://schemas.microsoft.com/office/powerpoint/2010/main" val="124943295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Data Science and Big Data Analytics, EMC Education Services, Wiley, 2015  </a:t>
            </a:r>
          </a:p>
          <a:p>
            <a:endParaRPr lang="en-GB" dirty="0"/>
          </a:p>
        </p:txBody>
      </p:sp>
      <p:sp>
        <p:nvSpPr>
          <p:cNvPr id="4" name="Slide Number Placeholder 3"/>
          <p:cNvSpPr>
            <a:spLocks noGrp="1"/>
          </p:cNvSpPr>
          <p:nvPr>
            <p:ph type="sldNum" sz="quarter" idx="5"/>
          </p:nvPr>
        </p:nvSpPr>
        <p:spPr/>
        <p:txBody>
          <a:bodyPr/>
          <a:lstStyle/>
          <a:p>
            <a:fld id="{F9C708DC-728D-0349-BE60-615ACC27E64A}" type="slidenum">
              <a:rPr lang="en-GB" smtClean="0"/>
              <a:t>33</a:t>
            </a:fld>
            <a:endParaRPr lang="en-GB"/>
          </a:p>
        </p:txBody>
      </p:sp>
    </p:spTree>
    <p:extLst>
      <p:ext uri="{BB962C8B-B14F-4D97-AF65-F5344CB8AC3E}">
        <p14:creationId xmlns:p14="http://schemas.microsoft.com/office/powerpoint/2010/main" val="48868005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effectLst/>
                <a:latin typeface="Helvetica Neue" panose="02000503000000020004" pitchFamily="2" charset="0"/>
              </a:rPr>
              <a:t>Scikit-learn and TensorFlow are both popular machine learning frameworks in Python, but they are designed for slightly different purposes and have unique technical features.</a:t>
            </a:r>
          </a:p>
          <a:p>
            <a:r>
              <a:rPr lang="en-CA" dirty="0">
                <a:effectLst/>
                <a:latin typeface="Helvetica Neue" panose="02000503000000020004" pitchFamily="2" charset="0"/>
              </a:rPr>
              <a:t>Scikit-learn is a high-level machine learning framework for data analysis and statistical modeling. It is particularly useful for processing small to medium-sized data and for supervised learning, as well as unsupervised learning and feature selection. Scikit-learn provides a wide range of machine learning algorithms, including regression, classification, clustering, and dimensionality reduction, which can be easily used and combined to construct complex data models.</a:t>
            </a:r>
          </a:p>
          <a:p>
            <a:r>
              <a:rPr lang="en-CA" dirty="0">
                <a:effectLst/>
                <a:latin typeface="Helvetica Neue" panose="02000503000000020004" pitchFamily="2" charset="0"/>
              </a:rPr>
              <a:t>TensorFlow, on the other hand, is a low-level machine learning framework for creating machine learning models and high-performance computation. It is particularly useful for building large-scale and complex models, such as neural networks, which require a large amount of computations. TensorFlow provides a wide range of tools for creating and training machine learning models, including neural networks, optimization algorithms, and loss functions, and supports execution on GPUs and clusters to accelerate computations.</a:t>
            </a:r>
          </a:p>
          <a:p>
            <a:r>
              <a:rPr lang="en-CA" dirty="0">
                <a:effectLst/>
                <a:latin typeface="Helvetica Neue" panose="02000503000000020004" pitchFamily="2" charset="0"/>
              </a:rPr>
              <a:t>In summary, Scikit-learn is a simple and intuitive framework for data processing and statistical modeling, while TensorFlow is a powerful framework for creating large-scale and complex machine learning models. Both frameworks are very useful for data science and machine learning and can be used together to construct complete and powerful machine learning solutions.</a:t>
            </a:r>
          </a:p>
          <a:p>
            <a:endParaRPr lang="en-US" dirty="0"/>
          </a:p>
          <a:p>
            <a:r>
              <a:rPr lang="en-US" dirty="0" err="1"/>
              <a:t>Huggingface</a:t>
            </a:r>
            <a:r>
              <a:rPr lang="en-US" dirty="0"/>
              <a:t> : </a:t>
            </a:r>
            <a:r>
              <a:rPr lang="en-CA" dirty="0">
                <a:effectLst/>
                <a:latin typeface="Times" pitchFamily="2" charset="0"/>
              </a:rPr>
              <a:t>unified API across more than 50 Transformer architectures. This library catalyzed</a:t>
            </a:r>
          </a:p>
          <a:p>
            <a:r>
              <a:rPr lang="en-CA" dirty="0">
                <a:effectLst/>
                <a:latin typeface="Times" pitchFamily="2" charset="0"/>
              </a:rPr>
              <a:t>the explosion of research into transformers and quickly trickled down to NLP practitioners,</a:t>
            </a:r>
          </a:p>
          <a:p>
            <a:r>
              <a:rPr lang="en-CA" dirty="0">
                <a:effectLst/>
                <a:latin typeface="Times" pitchFamily="2" charset="0"/>
              </a:rPr>
              <a:t>making it easy to integrate these models into many real-life applications</a:t>
            </a:r>
          </a:p>
          <a:p>
            <a:r>
              <a:rPr lang="en-CA" dirty="0">
                <a:effectLst/>
                <a:latin typeface="Times" pitchFamily="2" charset="0"/>
              </a:rPr>
              <a:t>today. https://</a:t>
            </a:r>
            <a:r>
              <a:rPr lang="en-CA" dirty="0" err="1">
                <a:effectLst/>
                <a:latin typeface="Times" pitchFamily="2" charset="0"/>
              </a:rPr>
              <a:t>github.com</a:t>
            </a:r>
            <a:r>
              <a:rPr lang="en-CA" dirty="0">
                <a:effectLst/>
                <a:latin typeface="Times" pitchFamily="2" charset="0"/>
              </a:rPr>
              <a:t>/</a:t>
            </a:r>
            <a:r>
              <a:rPr lang="en-CA" dirty="0" err="1">
                <a:effectLst/>
                <a:latin typeface="Times" pitchFamily="2" charset="0"/>
              </a:rPr>
              <a:t>huggingface</a:t>
            </a:r>
            <a:r>
              <a:rPr lang="en-CA" dirty="0">
                <a:effectLst/>
                <a:latin typeface="Times" pitchFamily="2" charset="0"/>
              </a:rPr>
              <a:t>/transformers </a:t>
            </a:r>
          </a:p>
          <a:p>
            <a:r>
              <a:rPr lang="en-CA" dirty="0">
                <a:effectLst/>
                <a:latin typeface="Times" pitchFamily="2" charset="0"/>
              </a:rPr>
              <a:t>It provides </a:t>
            </a:r>
            <a:r>
              <a:rPr lang="en-CA" dirty="0" err="1">
                <a:effectLst/>
                <a:latin typeface="Times" pitchFamily="2" charset="0"/>
              </a:rPr>
              <a:t>astandardized</a:t>
            </a:r>
            <a:r>
              <a:rPr lang="en-CA" dirty="0">
                <a:effectLst/>
                <a:latin typeface="Times" pitchFamily="2" charset="0"/>
              </a:rPr>
              <a:t> interface to a wide range of transformer models as well as code and</a:t>
            </a:r>
          </a:p>
          <a:p>
            <a:r>
              <a:rPr lang="en-CA" dirty="0">
                <a:effectLst/>
                <a:latin typeface="Times" pitchFamily="2" charset="0"/>
              </a:rPr>
              <a:t>tools to adapt these models to new use cases. The library currently supports three</a:t>
            </a:r>
          </a:p>
          <a:p>
            <a:r>
              <a:rPr lang="en-CA" dirty="0">
                <a:effectLst/>
                <a:latin typeface="Times" pitchFamily="2" charset="0"/>
              </a:rPr>
              <a:t>major deep learning frameworks (</a:t>
            </a:r>
            <a:r>
              <a:rPr lang="en-CA" dirty="0" err="1">
                <a:effectLst/>
                <a:latin typeface="Times" pitchFamily="2" charset="0"/>
              </a:rPr>
              <a:t>PyTorch</a:t>
            </a:r>
            <a:r>
              <a:rPr lang="en-CA" dirty="0">
                <a:effectLst/>
                <a:latin typeface="Times" pitchFamily="2" charset="0"/>
              </a:rPr>
              <a:t>, TensorFlow, and JAX) and allows you to</a:t>
            </a:r>
          </a:p>
          <a:p>
            <a:r>
              <a:rPr lang="en-CA" dirty="0">
                <a:effectLst/>
                <a:latin typeface="Times" pitchFamily="2" charset="0"/>
              </a:rPr>
              <a:t>easily switch between them. In addition, it provides task-specific heads so you can</a:t>
            </a:r>
          </a:p>
          <a:p>
            <a:r>
              <a:rPr lang="en-CA" dirty="0">
                <a:effectLst/>
                <a:latin typeface="Times" pitchFamily="2" charset="0"/>
              </a:rPr>
              <a:t>easily fine-tune transformers on downstream tasks such as text classification, named</a:t>
            </a:r>
          </a:p>
          <a:p>
            <a:r>
              <a:rPr lang="en-CA" dirty="0">
                <a:effectLst/>
                <a:latin typeface="Times" pitchFamily="2" charset="0"/>
              </a:rPr>
              <a:t>entity recognition, and question answering. This reduces the time it takes a practitioner</a:t>
            </a:r>
          </a:p>
          <a:p>
            <a:r>
              <a:rPr lang="en-CA" dirty="0">
                <a:effectLst/>
                <a:latin typeface="Times" pitchFamily="2" charset="0"/>
              </a:rPr>
              <a:t>to train and test a handful of models from a week to a single afternoon</a:t>
            </a:r>
          </a:p>
          <a:p>
            <a:endParaRPr lang="en-US" dirty="0"/>
          </a:p>
        </p:txBody>
      </p:sp>
      <p:sp>
        <p:nvSpPr>
          <p:cNvPr id="4" name="Slide Number Placeholder 3"/>
          <p:cNvSpPr>
            <a:spLocks noGrp="1"/>
          </p:cNvSpPr>
          <p:nvPr>
            <p:ph type="sldNum" sz="quarter" idx="5"/>
          </p:nvPr>
        </p:nvSpPr>
        <p:spPr/>
        <p:txBody>
          <a:bodyPr/>
          <a:lstStyle/>
          <a:p>
            <a:fld id="{F9C708DC-728D-0349-BE60-615ACC27E64A}" type="slidenum">
              <a:rPr lang="en-GB" smtClean="0"/>
              <a:t>34</a:t>
            </a:fld>
            <a:endParaRPr lang="en-GB"/>
          </a:p>
        </p:txBody>
      </p:sp>
    </p:spTree>
    <p:extLst>
      <p:ext uri="{BB962C8B-B14F-4D97-AF65-F5344CB8AC3E}">
        <p14:creationId xmlns:p14="http://schemas.microsoft.com/office/powerpoint/2010/main" val="530557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a typeface="ＭＳ Ｐゴシック" charset="-128"/>
              </a:rPr>
              <a:t>BOW still works well for many applications like classification and topic modelling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a typeface="ＭＳ Ｐゴシック" charset="-128"/>
              </a:rPr>
              <a:t>Applications on language generation and sentiment analysis  require more of capturing  the meaning </a:t>
            </a:r>
          </a:p>
          <a:p>
            <a:endParaRPr lang="en-GB" dirty="0"/>
          </a:p>
        </p:txBody>
      </p:sp>
      <p:sp>
        <p:nvSpPr>
          <p:cNvPr id="4" name="Slide Number Placeholder 3"/>
          <p:cNvSpPr>
            <a:spLocks noGrp="1"/>
          </p:cNvSpPr>
          <p:nvPr>
            <p:ph type="sldNum" sz="quarter" idx="5"/>
          </p:nvPr>
        </p:nvSpPr>
        <p:spPr/>
        <p:txBody>
          <a:bodyPr/>
          <a:lstStyle/>
          <a:p>
            <a:fld id="{F9C708DC-728D-0349-BE60-615ACC27E64A}" type="slidenum">
              <a:rPr lang="en-GB" smtClean="0"/>
              <a:t>35</a:t>
            </a:fld>
            <a:endParaRPr lang="en-GB"/>
          </a:p>
        </p:txBody>
      </p:sp>
    </p:spTree>
    <p:extLst>
      <p:ext uri="{BB962C8B-B14F-4D97-AF65-F5344CB8AC3E}">
        <p14:creationId xmlns:p14="http://schemas.microsoft.com/office/powerpoint/2010/main" val="59103266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For example, the word “woman” was word number 5678 in the dictionary, and the one-hot representation was a vector of zeros with a 1 in the 5678th position.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hlinkClick r:id="rId3"/>
              </a:rPr>
              <a:t>https://www.kdnuggets.com/2016/05/amazing-power-word-vectors.html</a:t>
            </a:r>
            <a:endParaRPr lang="en-GB" dirty="0"/>
          </a:p>
          <a:p>
            <a:endParaRPr lang="en-GB" dirty="0"/>
          </a:p>
        </p:txBody>
      </p:sp>
      <p:sp>
        <p:nvSpPr>
          <p:cNvPr id="4" name="Slide Number Placeholder 3"/>
          <p:cNvSpPr>
            <a:spLocks noGrp="1"/>
          </p:cNvSpPr>
          <p:nvPr>
            <p:ph type="sldNum" sz="quarter" idx="5"/>
          </p:nvPr>
        </p:nvSpPr>
        <p:spPr/>
        <p:txBody>
          <a:bodyPr/>
          <a:lstStyle/>
          <a:p>
            <a:fld id="{1D853C04-157D-3543-8EC3-E729F518A77F}" type="slidenum">
              <a:rPr lang="en-US" smtClean="0"/>
              <a:t>37</a:t>
            </a:fld>
            <a:endParaRPr lang="en-US"/>
          </a:p>
        </p:txBody>
      </p:sp>
    </p:spTree>
    <p:extLst>
      <p:ext uri="{BB962C8B-B14F-4D97-AF65-F5344CB8AC3E}">
        <p14:creationId xmlns:p14="http://schemas.microsoft.com/office/powerpoint/2010/main" val="171932880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a:t>
            </a:r>
            <a:r>
              <a:rPr lang="en-GB" dirty="0" err="1"/>
              <a:t>towardsdatascience.com</a:t>
            </a:r>
            <a:r>
              <a:rPr lang="en-GB" dirty="0"/>
              <a:t>/understanding-rnn-and-lstm-f7cdf6dfc14e</a:t>
            </a:r>
          </a:p>
          <a:p>
            <a:r>
              <a:rPr lang="en-GB" dirty="0"/>
              <a:t>https://</a:t>
            </a:r>
            <a:r>
              <a:rPr lang="en-GB" dirty="0" err="1"/>
              <a:t>www.kdnuggets.com</a:t>
            </a:r>
            <a:r>
              <a:rPr lang="en-GB" dirty="0"/>
              <a:t>/2019/02/deep-learning-</a:t>
            </a:r>
            <a:r>
              <a:rPr lang="en-GB" dirty="0" err="1"/>
              <a:t>nlp</a:t>
            </a:r>
            <a:r>
              <a:rPr lang="en-GB" dirty="0"/>
              <a:t>-</a:t>
            </a:r>
            <a:r>
              <a:rPr lang="en-GB" dirty="0" err="1"/>
              <a:t>rnn-cnn.html</a:t>
            </a:r>
            <a:endParaRPr lang="en-GB" dirty="0"/>
          </a:p>
          <a:p>
            <a:endParaRPr lang="en-GB" dirty="0"/>
          </a:p>
        </p:txBody>
      </p:sp>
      <p:sp>
        <p:nvSpPr>
          <p:cNvPr id="4" name="Slide Number Placeholder 3"/>
          <p:cNvSpPr>
            <a:spLocks noGrp="1"/>
          </p:cNvSpPr>
          <p:nvPr>
            <p:ph type="sldNum" sz="quarter" idx="5"/>
          </p:nvPr>
        </p:nvSpPr>
        <p:spPr/>
        <p:txBody>
          <a:bodyPr/>
          <a:lstStyle/>
          <a:p>
            <a:fld id="{F9C708DC-728D-0349-BE60-615ACC27E64A}" type="slidenum">
              <a:rPr lang="en-GB" smtClean="0"/>
              <a:t>40</a:t>
            </a:fld>
            <a:endParaRPr lang="en-GB"/>
          </a:p>
        </p:txBody>
      </p:sp>
    </p:spTree>
    <p:extLst>
      <p:ext uri="{BB962C8B-B14F-4D97-AF65-F5344CB8AC3E}">
        <p14:creationId xmlns:p14="http://schemas.microsoft.com/office/powerpoint/2010/main" val="270208160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kern="1200" dirty="0">
                <a:solidFill>
                  <a:schemeClr val="tx1"/>
                </a:solidFill>
                <a:effectLst/>
                <a:latin typeface="+mn-lt"/>
                <a:ea typeface="+mn-ea"/>
                <a:cs typeface="+mn-cs"/>
              </a:rPr>
              <a:t>DL net captures semantic and syntactic relation of one language and can translate it to another language)</a:t>
            </a:r>
            <a:r>
              <a:rPr lang="en-CA" dirty="0">
                <a:effectLst/>
              </a:rPr>
              <a:t> </a:t>
            </a:r>
          </a:p>
          <a:p>
            <a:endParaRPr lang="en-CA" dirty="0">
              <a:effectLst/>
            </a:endParaRPr>
          </a:p>
          <a:p>
            <a:r>
              <a:rPr lang="en-CA" dirty="0">
                <a:effectLst/>
                <a:latin typeface="Times" pitchFamily="2" charset="0"/>
              </a:rPr>
              <a:t>One area where RNNs played an important role was in the development of machine</a:t>
            </a:r>
          </a:p>
          <a:p>
            <a:r>
              <a:rPr lang="en-CA" dirty="0">
                <a:effectLst/>
                <a:latin typeface="Times" pitchFamily="2" charset="0"/>
              </a:rPr>
              <a:t>translation systems, where the objective is to map a sequence of words in one language</a:t>
            </a:r>
          </a:p>
          <a:p>
            <a:r>
              <a:rPr lang="en-CA" dirty="0">
                <a:effectLst/>
                <a:latin typeface="Times" pitchFamily="2" charset="0"/>
              </a:rPr>
              <a:t>to another. This kind of task is usually tackled with an encoder-decoder or</a:t>
            </a:r>
          </a:p>
          <a:p>
            <a:r>
              <a:rPr lang="en-CA" dirty="0">
                <a:effectLst/>
                <a:latin typeface="Times" pitchFamily="2" charset="0"/>
              </a:rPr>
              <a:t>sequence-to-sequence architecture,5 which is well suited for situations where the input</a:t>
            </a:r>
          </a:p>
          <a:p>
            <a:r>
              <a:rPr lang="en-CA" dirty="0">
                <a:effectLst/>
                <a:latin typeface="Times" pitchFamily="2" charset="0"/>
              </a:rPr>
              <a:t>and output are both sequences of arbitrary length. The job of the encoder is to</a:t>
            </a:r>
          </a:p>
          <a:p>
            <a:r>
              <a:rPr lang="en-CA" dirty="0">
                <a:effectLst/>
                <a:latin typeface="Times" pitchFamily="2" charset="0"/>
              </a:rPr>
              <a:t>encode the information from the input sequence into a numerical representation that</a:t>
            </a:r>
          </a:p>
          <a:p>
            <a:r>
              <a:rPr lang="en-CA" dirty="0">
                <a:effectLst/>
                <a:latin typeface="Times" pitchFamily="2" charset="0"/>
              </a:rPr>
              <a:t>is often called the last hidden state. This state is then passed to the decoder, which</a:t>
            </a:r>
          </a:p>
          <a:p>
            <a:r>
              <a:rPr lang="en-CA" dirty="0">
                <a:effectLst/>
                <a:latin typeface="Times" pitchFamily="2" charset="0"/>
              </a:rPr>
              <a:t>generates the output sequence.</a:t>
            </a:r>
          </a:p>
          <a:p>
            <a:endParaRPr lang="en-GB" dirty="0"/>
          </a:p>
        </p:txBody>
      </p:sp>
      <p:sp>
        <p:nvSpPr>
          <p:cNvPr id="4" name="Slide Number Placeholder 3"/>
          <p:cNvSpPr>
            <a:spLocks noGrp="1"/>
          </p:cNvSpPr>
          <p:nvPr>
            <p:ph type="sldNum" sz="quarter" idx="5"/>
          </p:nvPr>
        </p:nvSpPr>
        <p:spPr/>
        <p:txBody>
          <a:bodyPr/>
          <a:lstStyle/>
          <a:p>
            <a:fld id="{F9C708DC-728D-0349-BE60-615ACC27E64A}" type="slidenum">
              <a:rPr lang="en-GB" smtClean="0"/>
              <a:t>42</a:t>
            </a:fld>
            <a:endParaRPr lang="en-GB"/>
          </a:p>
        </p:txBody>
      </p:sp>
    </p:spTree>
    <p:extLst>
      <p:ext uri="{BB962C8B-B14F-4D97-AF65-F5344CB8AC3E}">
        <p14:creationId xmlns:p14="http://schemas.microsoft.com/office/powerpoint/2010/main" val="40765045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The vast portion of this data (about 79 percent) is text data. </a:t>
            </a:r>
          </a:p>
          <a:p>
            <a:r>
              <a:rPr lang="en-CA" sz="1200" kern="1200" dirty="0">
                <a:solidFill>
                  <a:schemeClr val="tx1"/>
                </a:solidFill>
                <a:effectLst/>
                <a:latin typeface="+mn-lt"/>
                <a:ea typeface="+mn-ea"/>
                <a:cs typeface="+mn-cs"/>
              </a:rPr>
              <a:t>As a report by EMC says, less than </a:t>
            </a:r>
            <a:r>
              <a:rPr lang="en-CA" sz="1200" u="sng" kern="1200" dirty="0">
                <a:solidFill>
                  <a:schemeClr val="tx1"/>
                </a:solidFill>
                <a:effectLst/>
                <a:latin typeface="+mn-lt"/>
                <a:ea typeface="+mn-ea"/>
                <a:cs typeface="+mn-cs"/>
                <a:hlinkClick r:id="rId3"/>
              </a:rPr>
              <a:t>1% of the world’s data is analyzed and processed</a:t>
            </a:r>
            <a:r>
              <a:rPr lang="en-CA" sz="1200" kern="1200" dirty="0">
                <a:solidFill>
                  <a:schemeClr val="tx1"/>
                </a:solidFill>
                <a:effectLst/>
                <a:latin typeface="+mn-lt"/>
                <a:ea typeface="+mn-ea"/>
                <a:cs typeface="+mn-cs"/>
              </a:rPr>
              <a:t>. Taking into account that the industry keeps growing, we can assume that the percentage will reduce in the future.</a:t>
            </a:r>
          </a:p>
          <a:p>
            <a:r>
              <a:rPr lang="en-CA" sz="1200" kern="1200" dirty="0">
                <a:solidFill>
                  <a:schemeClr val="tx1"/>
                </a:solidFill>
                <a:effectLst/>
                <a:latin typeface="+mn-lt"/>
                <a:ea typeface="+mn-ea"/>
                <a:cs typeface="+mn-cs"/>
              </a:rPr>
              <a:t>we have learned how to collect and store terabytes of data, but still barely understand how to process it.</a:t>
            </a:r>
          </a:p>
          <a:p>
            <a:endParaRPr lang="en-CA" dirty="0"/>
          </a:p>
          <a:p>
            <a:r>
              <a:rPr lang="en-CA" dirty="0"/>
              <a:t>Industry experts have predicted that the demand for NLP experts will grow exponentially in the near future.</a:t>
            </a:r>
            <a:endParaRPr lang="en-GB" dirty="0"/>
          </a:p>
          <a:p>
            <a:endParaRPr lang="en-GB" dirty="0"/>
          </a:p>
        </p:txBody>
      </p:sp>
      <p:sp>
        <p:nvSpPr>
          <p:cNvPr id="4" name="Slide Number Placeholder 3"/>
          <p:cNvSpPr>
            <a:spLocks noGrp="1"/>
          </p:cNvSpPr>
          <p:nvPr>
            <p:ph type="sldNum" sz="quarter" idx="5"/>
          </p:nvPr>
        </p:nvSpPr>
        <p:spPr/>
        <p:txBody>
          <a:bodyPr/>
          <a:lstStyle/>
          <a:p>
            <a:fld id="{F9C708DC-728D-0349-BE60-615ACC27E64A}" type="slidenum">
              <a:rPr lang="en-GB" smtClean="0"/>
              <a:t>3</a:t>
            </a:fld>
            <a:endParaRPr lang="en-GB"/>
          </a:p>
        </p:txBody>
      </p:sp>
    </p:spTree>
    <p:extLst>
      <p:ext uri="{BB962C8B-B14F-4D97-AF65-F5344CB8AC3E}">
        <p14:creationId xmlns:p14="http://schemas.microsoft.com/office/powerpoint/2010/main" val="291108252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latin typeface="Times" pitchFamily="2" charset="0"/>
              </a:rPr>
              <a:t>The encoder is composed of a stack of encoder layers or “blocks,” which is analogous to stacking convolutional layers in computer vision. The same is true of the</a:t>
            </a:r>
          </a:p>
          <a:p>
            <a:r>
              <a:rPr lang="en-US" dirty="0">
                <a:effectLst/>
                <a:latin typeface="Times" pitchFamily="2" charset="0"/>
              </a:rPr>
              <a:t>decoder, which has its own stack of decoder layers.</a:t>
            </a:r>
          </a:p>
          <a:p>
            <a:r>
              <a:rPr lang="en-US" dirty="0">
                <a:effectLst/>
                <a:latin typeface="Times" pitchFamily="2" charset="0"/>
              </a:rPr>
              <a:t>• The encoder’s output is fed to each decoder layer, and the decoder then generates a prediction for the most probable next token in the sequence. The output of this</a:t>
            </a:r>
          </a:p>
          <a:p>
            <a:r>
              <a:rPr lang="en-US" dirty="0">
                <a:effectLst/>
                <a:latin typeface="Times" pitchFamily="2" charset="0"/>
              </a:rPr>
              <a:t>step is then fed back into the decoder to generate the next token, and so on until a special end-of-sequence (EOS) token is reached. In the example from</a:t>
            </a:r>
          </a:p>
          <a:p>
            <a:r>
              <a:rPr lang="en-US" dirty="0">
                <a:solidFill>
                  <a:srgbClr val="9A0000"/>
                </a:solidFill>
                <a:effectLst/>
                <a:latin typeface="Times" pitchFamily="2" charset="0"/>
              </a:rPr>
              <a:t>Figure 3-1</a:t>
            </a:r>
            <a:r>
              <a:rPr lang="en-US" dirty="0">
                <a:effectLst/>
                <a:latin typeface="Times" pitchFamily="2" charset="0"/>
              </a:rPr>
              <a:t>, imagine the decoder has already predicted “Die” and “Zeit”. Now it gets these two as an input as well as all the encoder’s outputs to predict the next</a:t>
            </a:r>
          </a:p>
          <a:p>
            <a:r>
              <a:rPr lang="en-US" dirty="0">
                <a:effectLst/>
                <a:latin typeface="Times" pitchFamily="2" charset="0"/>
              </a:rPr>
              <a:t>token, “</a:t>
            </a:r>
            <a:r>
              <a:rPr lang="en-US" dirty="0" err="1">
                <a:effectLst/>
                <a:latin typeface="Times" pitchFamily="2" charset="0"/>
              </a:rPr>
              <a:t>fliegt</a:t>
            </a:r>
            <a:r>
              <a:rPr lang="en-US" dirty="0">
                <a:effectLst/>
                <a:latin typeface="Times" pitchFamily="2" charset="0"/>
              </a:rPr>
              <a:t>”. In the next step the decoder gets “</a:t>
            </a:r>
            <a:r>
              <a:rPr lang="en-US" dirty="0" err="1">
                <a:effectLst/>
                <a:latin typeface="Times" pitchFamily="2" charset="0"/>
              </a:rPr>
              <a:t>fliegt</a:t>
            </a:r>
            <a:r>
              <a:rPr lang="en-US" dirty="0">
                <a:effectLst/>
                <a:latin typeface="Times" pitchFamily="2" charset="0"/>
              </a:rPr>
              <a:t>” as an additional input. We</a:t>
            </a:r>
          </a:p>
          <a:p>
            <a:r>
              <a:rPr lang="en-US" dirty="0">
                <a:effectLst/>
                <a:latin typeface="Times" pitchFamily="2" charset="0"/>
              </a:rPr>
              <a:t>repeat the process until the decoder predicts the EOS token or we reached a maximum</a:t>
            </a:r>
          </a:p>
          <a:p>
            <a:r>
              <a:rPr lang="en-US" dirty="0">
                <a:effectLst/>
                <a:latin typeface="Times" pitchFamily="2" charset="0"/>
              </a:rPr>
              <a:t>length.</a:t>
            </a:r>
          </a:p>
          <a:p>
            <a:endParaRPr lang="en-AE" dirty="0"/>
          </a:p>
        </p:txBody>
      </p:sp>
      <p:sp>
        <p:nvSpPr>
          <p:cNvPr id="4" name="Slide Number Placeholder 3"/>
          <p:cNvSpPr>
            <a:spLocks noGrp="1"/>
          </p:cNvSpPr>
          <p:nvPr>
            <p:ph type="sldNum" sz="quarter" idx="5"/>
          </p:nvPr>
        </p:nvSpPr>
        <p:spPr/>
        <p:txBody>
          <a:bodyPr/>
          <a:lstStyle/>
          <a:p>
            <a:fld id="{1D853C04-157D-3543-8EC3-E729F518A77F}" type="slidenum">
              <a:rPr lang="en-US" smtClean="0"/>
              <a:t>45</a:t>
            </a:fld>
            <a:endParaRPr lang="en-US"/>
          </a:p>
        </p:txBody>
      </p:sp>
    </p:spTree>
    <p:extLst>
      <p:ext uri="{BB962C8B-B14F-4D97-AF65-F5344CB8AC3E}">
        <p14:creationId xmlns:p14="http://schemas.microsoft.com/office/powerpoint/2010/main" val="276985518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latin typeface="Times" pitchFamily="2" charset="0"/>
              </a:rPr>
              <a:t>The encoder is composed of a stack of encoder layers or “blocks,” which is analogous</a:t>
            </a:r>
          </a:p>
          <a:p>
            <a:r>
              <a:rPr lang="en-US" dirty="0">
                <a:effectLst/>
                <a:latin typeface="Times" pitchFamily="2" charset="0"/>
              </a:rPr>
              <a:t>to stacking convolutional layers in computer vision. The same is true of the</a:t>
            </a:r>
          </a:p>
          <a:p>
            <a:r>
              <a:rPr lang="en-US" dirty="0">
                <a:effectLst/>
                <a:latin typeface="Times" pitchFamily="2" charset="0"/>
              </a:rPr>
              <a:t>decoder, which has its own stack of decoder layers.</a:t>
            </a:r>
          </a:p>
          <a:p>
            <a:r>
              <a:rPr lang="en-US" dirty="0">
                <a:effectLst/>
                <a:latin typeface="Times" pitchFamily="2" charset="0"/>
              </a:rPr>
              <a:t>• The encoder’s output is fed to each decoder layer, and the decoder then generates</a:t>
            </a:r>
          </a:p>
          <a:p>
            <a:r>
              <a:rPr lang="en-US" dirty="0">
                <a:effectLst/>
                <a:latin typeface="Times" pitchFamily="2" charset="0"/>
              </a:rPr>
              <a:t>a prediction for the most probable next token in the sequence. The output of this</a:t>
            </a:r>
          </a:p>
          <a:p>
            <a:r>
              <a:rPr lang="en-US" dirty="0">
                <a:effectLst/>
                <a:latin typeface="Times" pitchFamily="2" charset="0"/>
              </a:rPr>
              <a:t>step is then fed back into the decoder to generate the next token, and so on until</a:t>
            </a:r>
          </a:p>
          <a:p>
            <a:r>
              <a:rPr lang="en-US" dirty="0">
                <a:effectLst/>
                <a:latin typeface="Times" pitchFamily="2" charset="0"/>
              </a:rPr>
              <a:t>a special end-of-sequence (EOS) token is reached. In the example from</a:t>
            </a:r>
          </a:p>
          <a:p>
            <a:r>
              <a:rPr lang="en-US" dirty="0">
                <a:solidFill>
                  <a:srgbClr val="9A0000"/>
                </a:solidFill>
                <a:effectLst/>
                <a:latin typeface="Times" pitchFamily="2" charset="0"/>
              </a:rPr>
              <a:t>Figure 3-1</a:t>
            </a:r>
            <a:r>
              <a:rPr lang="en-US" dirty="0">
                <a:effectLst/>
                <a:latin typeface="Times" pitchFamily="2" charset="0"/>
              </a:rPr>
              <a:t>, imagine the decoder has already predicted “Die” and “Zeit”. Now it</a:t>
            </a:r>
          </a:p>
          <a:p>
            <a:r>
              <a:rPr lang="en-US" dirty="0">
                <a:effectLst/>
                <a:latin typeface="Times" pitchFamily="2" charset="0"/>
              </a:rPr>
              <a:t>gets these two as an input as well as all the encoder’s outputs to predict the next</a:t>
            </a:r>
          </a:p>
          <a:p>
            <a:r>
              <a:rPr lang="en-US" dirty="0">
                <a:effectLst/>
                <a:latin typeface="Times" pitchFamily="2" charset="0"/>
              </a:rPr>
              <a:t>token, “</a:t>
            </a:r>
            <a:r>
              <a:rPr lang="en-US" dirty="0" err="1">
                <a:effectLst/>
                <a:latin typeface="Times" pitchFamily="2" charset="0"/>
              </a:rPr>
              <a:t>fliegt</a:t>
            </a:r>
            <a:r>
              <a:rPr lang="en-US" dirty="0">
                <a:effectLst/>
                <a:latin typeface="Times" pitchFamily="2" charset="0"/>
              </a:rPr>
              <a:t>”. In the next step the decoder gets “</a:t>
            </a:r>
            <a:r>
              <a:rPr lang="en-US" dirty="0" err="1">
                <a:effectLst/>
                <a:latin typeface="Times" pitchFamily="2" charset="0"/>
              </a:rPr>
              <a:t>fliegt</a:t>
            </a:r>
            <a:r>
              <a:rPr lang="en-US" dirty="0">
                <a:effectLst/>
                <a:latin typeface="Times" pitchFamily="2" charset="0"/>
              </a:rPr>
              <a:t>” as an additional input. We</a:t>
            </a:r>
          </a:p>
          <a:p>
            <a:r>
              <a:rPr lang="en-US" dirty="0">
                <a:effectLst/>
                <a:latin typeface="Times" pitchFamily="2" charset="0"/>
              </a:rPr>
              <a:t>repeat the process until the decoder predicts the EOS token or we reached a maximum</a:t>
            </a:r>
          </a:p>
          <a:p>
            <a:r>
              <a:rPr lang="en-US" dirty="0">
                <a:effectLst/>
                <a:latin typeface="Times" pitchFamily="2" charset="0"/>
              </a:rPr>
              <a:t>length.</a:t>
            </a:r>
          </a:p>
          <a:p>
            <a:endParaRPr lang="en-AE" dirty="0"/>
          </a:p>
        </p:txBody>
      </p:sp>
      <p:sp>
        <p:nvSpPr>
          <p:cNvPr id="4" name="Slide Number Placeholder 3"/>
          <p:cNvSpPr>
            <a:spLocks noGrp="1"/>
          </p:cNvSpPr>
          <p:nvPr>
            <p:ph type="sldNum" sz="quarter" idx="5"/>
          </p:nvPr>
        </p:nvSpPr>
        <p:spPr/>
        <p:txBody>
          <a:bodyPr/>
          <a:lstStyle/>
          <a:p>
            <a:fld id="{1D853C04-157D-3543-8EC3-E729F518A77F}" type="slidenum">
              <a:rPr lang="en-US" smtClean="0"/>
              <a:t>46</a:t>
            </a:fld>
            <a:endParaRPr lang="en-US"/>
          </a:p>
        </p:txBody>
      </p:sp>
    </p:spTree>
    <p:extLst>
      <p:ext uri="{BB962C8B-B14F-4D97-AF65-F5344CB8AC3E}">
        <p14:creationId xmlns:p14="http://schemas.microsoft.com/office/powerpoint/2010/main" val="400262593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latin typeface="Times" pitchFamily="2" charset="0"/>
              </a:rPr>
              <a:t>The encoder is composed of a stack of encoder layers or “blocks,” which is analogous</a:t>
            </a:r>
          </a:p>
          <a:p>
            <a:r>
              <a:rPr lang="en-US" dirty="0">
                <a:effectLst/>
                <a:latin typeface="Times" pitchFamily="2" charset="0"/>
              </a:rPr>
              <a:t>to stacking convolutional layers in computer vision. The same is true of the</a:t>
            </a:r>
          </a:p>
          <a:p>
            <a:r>
              <a:rPr lang="en-US" dirty="0">
                <a:effectLst/>
                <a:latin typeface="Times" pitchFamily="2" charset="0"/>
              </a:rPr>
              <a:t>decoder, which has its own stack of decoder layers.</a:t>
            </a:r>
          </a:p>
          <a:p>
            <a:r>
              <a:rPr lang="en-US" dirty="0">
                <a:effectLst/>
                <a:latin typeface="Times" pitchFamily="2" charset="0"/>
              </a:rPr>
              <a:t>• The encoder’s output is fed to each decoder layer, and the decoder then generates</a:t>
            </a:r>
          </a:p>
          <a:p>
            <a:r>
              <a:rPr lang="en-US" dirty="0">
                <a:effectLst/>
                <a:latin typeface="Times" pitchFamily="2" charset="0"/>
              </a:rPr>
              <a:t>a prediction for the most probable next token in the sequence. The output of this</a:t>
            </a:r>
          </a:p>
          <a:p>
            <a:r>
              <a:rPr lang="en-US" dirty="0">
                <a:effectLst/>
                <a:latin typeface="Times" pitchFamily="2" charset="0"/>
              </a:rPr>
              <a:t>step is then fed back into the decoder to generate the next token, and so on until</a:t>
            </a:r>
          </a:p>
          <a:p>
            <a:r>
              <a:rPr lang="en-US" dirty="0">
                <a:effectLst/>
                <a:latin typeface="Times" pitchFamily="2" charset="0"/>
              </a:rPr>
              <a:t>a special end-of-sequence (EOS) token is reached. In the example from</a:t>
            </a:r>
          </a:p>
          <a:p>
            <a:r>
              <a:rPr lang="en-US" dirty="0">
                <a:solidFill>
                  <a:srgbClr val="9A0000"/>
                </a:solidFill>
                <a:effectLst/>
                <a:latin typeface="Times" pitchFamily="2" charset="0"/>
              </a:rPr>
              <a:t>Figure 3-1</a:t>
            </a:r>
            <a:r>
              <a:rPr lang="en-US" dirty="0">
                <a:effectLst/>
                <a:latin typeface="Times" pitchFamily="2" charset="0"/>
              </a:rPr>
              <a:t>, imagine the decoder has already predicted “Die” and “Zeit”. Now it</a:t>
            </a:r>
          </a:p>
          <a:p>
            <a:r>
              <a:rPr lang="en-US" dirty="0">
                <a:effectLst/>
                <a:latin typeface="Times" pitchFamily="2" charset="0"/>
              </a:rPr>
              <a:t>gets these two as an input as well as all the encoder’s outputs to predict the next</a:t>
            </a:r>
          </a:p>
          <a:p>
            <a:r>
              <a:rPr lang="en-US" dirty="0">
                <a:effectLst/>
                <a:latin typeface="Times" pitchFamily="2" charset="0"/>
              </a:rPr>
              <a:t>token, “</a:t>
            </a:r>
            <a:r>
              <a:rPr lang="en-US" dirty="0" err="1">
                <a:effectLst/>
                <a:latin typeface="Times" pitchFamily="2" charset="0"/>
              </a:rPr>
              <a:t>fliegt</a:t>
            </a:r>
            <a:r>
              <a:rPr lang="en-US" dirty="0">
                <a:effectLst/>
                <a:latin typeface="Times" pitchFamily="2" charset="0"/>
              </a:rPr>
              <a:t>”. In the next step the decoder gets “</a:t>
            </a:r>
            <a:r>
              <a:rPr lang="en-US" dirty="0" err="1">
                <a:effectLst/>
                <a:latin typeface="Times" pitchFamily="2" charset="0"/>
              </a:rPr>
              <a:t>fliegt</a:t>
            </a:r>
            <a:r>
              <a:rPr lang="en-US" dirty="0">
                <a:effectLst/>
                <a:latin typeface="Times" pitchFamily="2" charset="0"/>
              </a:rPr>
              <a:t>” as an additional input. We</a:t>
            </a:r>
          </a:p>
          <a:p>
            <a:r>
              <a:rPr lang="en-US" dirty="0">
                <a:effectLst/>
                <a:latin typeface="Times" pitchFamily="2" charset="0"/>
              </a:rPr>
              <a:t>repeat the process until the decoder predicts the EOS token or we reached a maximum</a:t>
            </a:r>
          </a:p>
          <a:p>
            <a:r>
              <a:rPr lang="en-US" dirty="0">
                <a:effectLst/>
                <a:latin typeface="Times" pitchFamily="2" charset="0"/>
              </a:rPr>
              <a:t>length.</a:t>
            </a:r>
          </a:p>
          <a:p>
            <a:endParaRPr lang="en-AE" dirty="0"/>
          </a:p>
        </p:txBody>
      </p:sp>
      <p:sp>
        <p:nvSpPr>
          <p:cNvPr id="4" name="Slide Number Placeholder 3"/>
          <p:cNvSpPr>
            <a:spLocks noGrp="1"/>
          </p:cNvSpPr>
          <p:nvPr>
            <p:ph type="sldNum" sz="quarter" idx="5"/>
          </p:nvPr>
        </p:nvSpPr>
        <p:spPr/>
        <p:txBody>
          <a:bodyPr/>
          <a:lstStyle/>
          <a:p>
            <a:fld id="{1D853C04-157D-3543-8EC3-E729F518A77F}" type="slidenum">
              <a:rPr lang="en-US" smtClean="0"/>
              <a:t>47</a:t>
            </a:fld>
            <a:endParaRPr lang="en-US"/>
          </a:p>
        </p:txBody>
      </p:sp>
    </p:spTree>
    <p:extLst>
      <p:ext uri="{BB962C8B-B14F-4D97-AF65-F5344CB8AC3E}">
        <p14:creationId xmlns:p14="http://schemas.microsoft.com/office/powerpoint/2010/main" val="298761005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effectLst/>
                <a:latin typeface="Times" pitchFamily="2" charset="0"/>
              </a:rPr>
              <a:t>GPT and BERT set a new state of the art across a variety of NLP benchmarks and</a:t>
            </a:r>
          </a:p>
          <a:p>
            <a:r>
              <a:rPr lang="en-CA" b="1" dirty="0">
                <a:effectLst/>
                <a:latin typeface="Times" pitchFamily="2" charset="0"/>
              </a:rPr>
              <a:t>ushered in the age of transformers.</a:t>
            </a:r>
          </a:p>
          <a:p>
            <a:endParaRPr lang="en-CA" dirty="0">
              <a:solidFill>
                <a:srgbClr val="000000"/>
              </a:solidFill>
              <a:effectLst/>
              <a:latin typeface="Times" pitchFamily="2" charset="0"/>
            </a:endParaRPr>
          </a:p>
          <a:p>
            <a:endParaRPr lang="en-CA" dirty="0">
              <a:solidFill>
                <a:srgbClr val="000000"/>
              </a:solidFill>
              <a:effectLst/>
              <a:latin typeface="Times" pitchFamily="2" charset="0"/>
            </a:endParaRPr>
          </a:p>
          <a:p>
            <a:r>
              <a:rPr lang="en-CA" dirty="0">
                <a:solidFill>
                  <a:srgbClr val="000000"/>
                </a:solidFill>
                <a:effectLst/>
                <a:latin typeface="Times" pitchFamily="2" charset="0"/>
              </a:rPr>
              <a:t>A. Radford et al., </a:t>
            </a:r>
            <a:r>
              <a:rPr lang="en-CA" dirty="0">
                <a:solidFill>
                  <a:srgbClr val="9A0000"/>
                </a:solidFill>
                <a:effectLst/>
                <a:latin typeface="Times" pitchFamily="2" charset="0"/>
              </a:rPr>
              <a:t>“Improving Language Understanding by Generative Pre-Training”</a:t>
            </a:r>
            <a:r>
              <a:rPr lang="en-CA" dirty="0">
                <a:solidFill>
                  <a:srgbClr val="000000"/>
                </a:solidFill>
                <a:effectLst/>
                <a:latin typeface="Times" pitchFamily="2" charset="0"/>
              </a:rPr>
              <a:t>, (2018).</a:t>
            </a:r>
            <a:endParaRPr lang="en-CA" dirty="0">
              <a:solidFill>
                <a:srgbClr val="9A0000"/>
              </a:solidFill>
              <a:effectLst/>
              <a:latin typeface="Times" pitchFamily="2" charset="0"/>
            </a:endParaRPr>
          </a:p>
          <a:p>
            <a:r>
              <a:rPr lang="en-CA" dirty="0">
                <a:solidFill>
                  <a:srgbClr val="000000"/>
                </a:solidFill>
                <a:effectLst/>
                <a:latin typeface="Times" pitchFamily="2" charset="0"/>
              </a:rPr>
              <a:t>J. Devlin et al., </a:t>
            </a:r>
            <a:r>
              <a:rPr lang="en-CA" dirty="0">
                <a:solidFill>
                  <a:srgbClr val="9A0000"/>
                </a:solidFill>
                <a:effectLst/>
                <a:latin typeface="Times" pitchFamily="2" charset="0"/>
              </a:rPr>
              <a:t>“BERT: Pre-Training of Deep Bidirectional Transformers for Language Understanding”</a:t>
            </a:r>
            <a:r>
              <a:rPr lang="en-CA" dirty="0">
                <a:solidFill>
                  <a:srgbClr val="000000"/>
                </a:solidFill>
                <a:effectLst/>
                <a:latin typeface="Times" pitchFamily="2" charset="0"/>
              </a:rPr>
              <a:t>,</a:t>
            </a:r>
            <a:endParaRPr lang="en-CA" dirty="0">
              <a:solidFill>
                <a:srgbClr val="9A0000"/>
              </a:solidFill>
              <a:effectLst/>
              <a:latin typeface="Times" pitchFamily="2" charset="0"/>
            </a:endParaRPr>
          </a:p>
          <a:p>
            <a:r>
              <a:rPr lang="en-CA" dirty="0">
                <a:effectLst/>
                <a:latin typeface="Times" pitchFamily="2" charset="0"/>
              </a:rPr>
              <a:t>(2018).</a:t>
            </a:r>
          </a:p>
          <a:p>
            <a:r>
              <a:rPr lang="en-CA" dirty="0">
                <a:effectLst/>
                <a:latin typeface="Times" pitchFamily="2" charset="0"/>
              </a:rPr>
              <a:t>GPT</a:t>
            </a:r>
          </a:p>
          <a:p>
            <a:r>
              <a:rPr lang="en-CA" dirty="0">
                <a:effectLst/>
                <a:latin typeface="Times" pitchFamily="2" charset="0"/>
              </a:rPr>
              <a:t>Uses only the decoder part of the Transformer architecture, and the same language</a:t>
            </a:r>
          </a:p>
          <a:p>
            <a:r>
              <a:rPr lang="en-CA" dirty="0">
                <a:effectLst/>
                <a:latin typeface="Times" pitchFamily="2" charset="0"/>
              </a:rPr>
              <a:t>modeling approach as </a:t>
            </a:r>
            <a:r>
              <a:rPr lang="en-CA" dirty="0" err="1">
                <a:effectLst/>
                <a:latin typeface="Times" pitchFamily="2" charset="0"/>
              </a:rPr>
              <a:t>ULMFiT</a:t>
            </a:r>
            <a:r>
              <a:rPr lang="en-CA" dirty="0">
                <a:effectLst/>
                <a:latin typeface="Times" pitchFamily="2" charset="0"/>
              </a:rPr>
              <a:t>. GPT was pretrained on the BookCorpus,11</a:t>
            </a:r>
          </a:p>
          <a:p>
            <a:r>
              <a:rPr lang="en-CA" dirty="0">
                <a:effectLst/>
                <a:latin typeface="Times" pitchFamily="2" charset="0"/>
              </a:rPr>
              <a:t>which consists of 7,000 unpublished books from a variety of genres including</a:t>
            </a:r>
          </a:p>
          <a:p>
            <a:r>
              <a:rPr lang="en-CA" dirty="0">
                <a:effectLst/>
                <a:latin typeface="Times" pitchFamily="2" charset="0"/>
              </a:rPr>
              <a:t>Adventure, Fantasy, and Romance.</a:t>
            </a:r>
          </a:p>
          <a:p>
            <a:r>
              <a:rPr lang="en-CA" dirty="0">
                <a:effectLst/>
                <a:latin typeface="Times" pitchFamily="2" charset="0"/>
              </a:rPr>
              <a:t>BERT</a:t>
            </a:r>
          </a:p>
          <a:p>
            <a:r>
              <a:rPr lang="en-CA" dirty="0">
                <a:effectLst/>
                <a:latin typeface="Times" pitchFamily="2" charset="0"/>
              </a:rPr>
              <a:t>Uses the encoder part of the Transformer architecture, and a special form of language</a:t>
            </a:r>
          </a:p>
          <a:p>
            <a:r>
              <a:rPr lang="en-CA" dirty="0">
                <a:effectLst/>
                <a:latin typeface="Times" pitchFamily="2" charset="0"/>
              </a:rPr>
              <a:t>modeling called masked language modeling. The objective of masked language</a:t>
            </a:r>
          </a:p>
          <a:p>
            <a:r>
              <a:rPr lang="en-CA" dirty="0">
                <a:effectLst/>
                <a:latin typeface="Times" pitchFamily="2" charset="0"/>
              </a:rPr>
              <a:t>modeling is to predict randomly masked words in a text. For example,</a:t>
            </a:r>
          </a:p>
          <a:p>
            <a:r>
              <a:rPr lang="en-CA" dirty="0">
                <a:effectLst/>
                <a:latin typeface="Times" pitchFamily="2" charset="0"/>
              </a:rPr>
              <a:t>given a sentence like “I looked at my </a:t>
            </a:r>
            <a:r>
              <a:rPr lang="en-CA" dirty="0">
                <a:effectLst/>
                <a:latin typeface="Courier" pitchFamily="2" charset="0"/>
              </a:rPr>
              <a:t>[MASK] </a:t>
            </a:r>
            <a:r>
              <a:rPr lang="en-CA" dirty="0">
                <a:effectLst/>
                <a:latin typeface="Times" pitchFamily="2" charset="0"/>
              </a:rPr>
              <a:t>and saw that </a:t>
            </a:r>
            <a:r>
              <a:rPr lang="en-CA" dirty="0">
                <a:effectLst/>
                <a:latin typeface="Courier" pitchFamily="2" charset="0"/>
              </a:rPr>
              <a:t>[MASK] </a:t>
            </a:r>
            <a:r>
              <a:rPr lang="en-CA" dirty="0">
                <a:effectLst/>
                <a:latin typeface="Times" pitchFamily="2" charset="0"/>
              </a:rPr>
              <a:t>was late.” the</a:t>
            </a:r>
          </a:p>
          <a:p>
            <a:r>
              <a:rPr lang="en-CA" dirty="0">
                <a:effectLst/>
                <a:latin typeface="Times" pitchFamily="2" charset="0"/>
              </a:rPr>
              <a:t>model needs to predict the most likely candidates for the masked words that are</a:t>
            </a:r>
          </a:p>
          <a:p>
            <a:r>
              <a:rPr lang="en-CA" dirty="0">
                <a:effectLst/>
                <a:latin typeface="Times" pitchFamily="2" charset="0"/>
              </a:rPr>
              <a:t>denoted by </a:t>
            </a:r>
            <a:r>
              <a:rPr lang="en-CA" dirty="0">
                <a:effectLst/>
                <a:latin typeface="Courier" pitchFamily="2" charset="0"/>
              </a:rPr>
              <a:t>[MASK]</a:t>
            </a:r>
            <a:r>
              <a:rPr lang="en-CA" dirty="0">
                <a:effectLst/>
                <a:latin typeface="Times" pitchFamily="2" charset="0"/>
              </a:rPr>
              <a:t>. BERT was pretrained on the </a:t>
            </a:r>
            <a:r>
              <a:rPr lang="en-CA" dirty="0" err="1">
                <a:effectLst/>
                <a:latin typeface="Times" pitchFamily="2" charset="0"/>
              </a:rPr>
              <a:t>BookCorpus</a:t>
            </a:r>
            <a:r>
              <a:rPr lang="en-CA" dirty="0">
                <a:effectLst/>
                <a:latin typeface="Times" pitchFamily="2" charset="0"/>
              </a:rPr>
              <a:t> and English</a:t>
            </a:r>
          </a:p>
          <a:p>
            <a:r>
              <a:rPr lang="en-CA" dirty="0">
                <a:effectLst/>
                <a:latin typeface="Times" pitchFamily="2" charset="0"/>
              </a:rPr>
              <a:t>Wikipedia.</a:t>
            </a:r>
          </a:p>
          <a:p>
            <a:endParaRPr lang="en-US" dirty="0"/>
          </a:p>
        </p:txBody>
      </p:sp>
      <p:sp>
        <p:nvSpPr>
          <p:cNvPr id="4" name="Slide Number Placeholder 3"/>
          <p:cNvSpPr>
            <a:spLocks noGrp="1"/>
          </p:cNvSpPr>
          <p:nvPr>
            <p:ph type="sldNum" sz="quarter" idx="5"/>
          </p:nvPr>
        </p:nvSpPr>
        <p:spPr/>
        <p:txBody>
          <a:bodyPr/>
          <a:lstStyle/>
          <a:p>
            <a:fld id="{F9C708DC-728D-0349-BE60-615ACC27E64A}" type="slidenum">
              <a:rPr lang="en-GB" smtClean="0"/>
              <a:t>49</a:t>
            </a:fld>
            <a:endParaRPr lang="en-GB"/>
          </a:p>
        </p:txBody>
      </p:sp>
    </p:spTree>
    <p:extLst>
      <p:ext uri="{BB962C8B-B14F-4D97-AF65-F5344CB8AC3E}">
        <p14:creationId xmlns:p14="http://schemas.microsoft.com/office/powerpoint/2010/main" val="92724150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E" dirty="0">
                <a:solidFill>
                  <a:schemeClr val="accent2">
                    <a:lumMod val="75000"/>
                  </a:schemeClr>
                </a:solidFill>
                <a:effectLst>
                  <a:outerShdw blurRad="38100" dist="38100" dir="2700000" algn="tl">
                    <a:srgbClr val="000000">
                      <a:alpha val="43137"/>
                    </a:srgbClr>
                  </a:outerShdw>
                </a:effectLst>
              </a:rPr>
              <a:t>(p.80-84) </a:t>
            </a:r>
            <a:r>
              <a:rPr lang="en-US" sz="1200" dirty="0">
                <a:solidFill>
                  <a:srgbClr val="444444"/>
                </a:solidFill>
                <a:latin typeface="Lato Extended"/>
              </a:rPr>
              <a:t>[1]   Natural Language Processing with Transformers, Revised Edition, 2022, by Lewis Tunstall, Leandro von Werra, and Thomas Revised copy available on discovery ( </a:t>
            </a:r>
            <a:r>
              <a:rPr lang="en-US" sz="1200" u="sng" dirty="0">
                <a:solidFill>
                  <a:srgbClr val="444444"/>
                </a:solidFill>
                <a:latin typeface="Lato Extended"/>
                <a:hlinkClick r:id="rId3"/>
              </a:rPr>
              <a:t>EbookLinks to an external site.</a:t>
            </a:r>
            <a:r>
              <a:rPr lang="en-US" sz="1200" dirty="0">
                <a:solidFill>
                  <a:srgbClr val="444444"/>
                </a:solidFill>
                <a:latin typeface="Lato Extended"/>
              </a:rPr>
              <a:t> )</a:t>
            </a:r>
            <a:endParaRPr lang="en-US" b="0" i="0" u="none" strike="noStrike" dirty="0">
              <a:solidFill>
                <a:srgbClr val="444444"/>
              </a:solidFill>
              <a:effectLst/>
              <a:latin typeface="Lato Extended"/>
            </a:endParaRPr>
          </a:p>
          <a:p>
            <a:endParaRPr lang="en-AE" dirty="0"/>
          </a:p>
        </p:txBody>
      </p:sp>
      <p:sp>
        <p:nvSpPr>
          <p:cNvPr id="4" name="Slide Number Placeholder 3"/>
          <p:cNvSpPr>
            <a:spLocks noGrp="1"/>
          </p:cNvSpPr>
          <p:nvPr>
            <p:ph type="sldNum" sz="quarter" idx="5"/>
          </p:nvPr>
        </p:nvSpPr>
        <p:spPr/>
        <p:txBody>
          <a:bodyPr/>
          <a:lstStyle/>
          <a:p>
            <a:fld id="{F9C708DC-728D-0349-BE60-615ACC27E64A}" type="slidenum">
              <a:rPr lang="en-GB" smtClean="0"/>
              <a:t>50</a:t>
            </a:fld>
            <a:endParaRPr lang="en-GB"/>
          </a:p>
        </p:txBody>
      </p:sp>
    </p:spTree>
    <p:extLst>
      <p:ext uri="{BB962C8B-B14F-4D97-AF65-F5344CB8AC3E}">
        <p14:creationId xmlns:p14="http://schemas.microsoft.com/office/powerpoint/2010/main" val="351299961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i="1" dirty="0">
                <a:effectLst/>
                <a:latin typeface="MinionPro"/>
              </a:rPr>
              <a:t>Pretraining </a:t>
            </a:r>
            <a:endParaRPr lang="en-US" dirty="0"/>
          </a:p>
          <a:p>
            <a:r>
              <a:rPr lang="en-US" sz="1800" dirty="0">
                <a:effectLst/>
                <a:latin typeface="MinionPro"/>
              </a:rPr>
              <a:t>The initial training objective is quite simple: predict the next word based on the previous words. This task is referred to as </a:t>
            </a:r>
            <a:r>
              <a:rPr lang="en-US" sz="1800" i="1" dirty="0">
                <a:effectLst/>
                <a:latin typeface="MinionPro"/>
              </a:rPr>
              <a:t>language modeling</a:t>
            </a:r>
            <a:r>
              <a:rPr lang="en-US" sz="1800" dirty="0">
                <a:effectLst/>
                <a:latin typeface="MinionPro"/>
              </a:rPr>
              <a:t>. The elegance of this approach lies in the fact that no labeled data is required, and one can make use of abundantly available text from sources such as Wikipedia.10 </a:t>
            </a:r>
            <a:endParaRPr lang="en-US" dirty="0"/>
          </a:p>
          <a:p>
            <a:r>
              <a:rPr lang="en-US" sz="1800" i="1" dirty="0">
                <a:effectLst/>
                <a:latin typeface="MinionPro"/>
              </a:rPr>
              <a:t>Domain adaptation </a:t>
            </a:r>
            <a:endParaRPr lang="en-US" dirty="0"/>
          </a:p>
          <a:p>
            <a:r>
              <a:rPr lang="en-US" sz="1800" dirty="0">
                <a:effectLst/>
                <a:latin typeface="MinionPro"/>
              </a:rPr>
              <a:t>Once the language model is pretrained on a large-scale corpus, the next step is to adapt it to the in-domain corpus (e.g., from Wikipedia to the IMDb corpus of movie reviews, as in </a:t>
            </a:r>
            <a:r>
              <a:rPr lang="en-US" sz="1800" dirty="0">
                <a:solidFill>
                  <a:srgbClr val="990000"/>
                </a:solidFill>
                <a:effectLst/>
                <a:latin typeface="MinionPro"/>
              </a:rPr>
              <a:t>Figure 1-8</a:t>
            </a:r>
            <a:r>
              <a:rPr lang="en-US" sz="1800" dirty="0">
                <a:effectLst/>
                <a:latin typeface="MinionPro"/>
              </a:rPr>
              <a:t>). This stage still uses language modeling, but now the model has to predict the next word in the target corpus. </a:t>
            </a:r>
            <a:endParaRPr lang="en-US" dirty="0"/>
          </a:p>
          <a:p>
            <a:r>
              <a:rPr lang="en-US" sz="1800" i="1" dirty="0">
                <a:effectLst/>
                <a:latin typeface="MinionPro"/>
              </a:rPr>
              <a:t>Fine-tuning </a:t>
            </a:r>
            <a:endParaRPr lang="en-US" dirty="0"/>
          </a:p>
          <a:p>
            <a:r>
              <a:rPr lang="en-US" sz="1800" dirty="0">
                <a:effectLst/>
                <a:latin typeface="MinionPro"/>
              </a:rPr>
              <a:t>In this step, the language model is fine-tuned with a classification layer for the target task (e.g., classifying the sentiment of movie reviews in </a:t>
            </a:r>
            <a:r>
              <a:rPr lang="en-US" sz="1800" dirty="0">
                <a:solidFill>
                  <a:srgbClr val="990000"/>
                </a:solidFill>
                <a:effectLst/>
                <a:latin typeface="MinionPro"/>
              </a:rPr>
              <a:t>Figure 1-8</a:t>
            </a:r>
            <a:r>
              <a:rPr lang="en-US" sz="1800" dirty="0">
                <a:effectLst/>
                <a:latin typeface="MinionPro"/>
              </a:rPr>
              <a:t>). </a:t>
            </a:r>
            <a:endParaRPr lang="en-US" dirty="0"/>
          </a:p>
          <a:p>
            <a:endParaRPr lang="en-AE" dirty="0"/>
          </a:p>
        </p:txBody>
      </p:sp>
      <p:sp>
        <p:nvSpPr>
          <p:cNvPr id="4" name="Slide Number Placeholder 3"/>
          <p:cNvSpPr>
            <a:spLocks noGrp="1"/>
          </p:cNvSpPr>
          <p:nvPr>
            <p:ph type="sldNum" sz="quarter" idx="5"/>
          </p:nvPr>
        </p:nvSpPr>
        <p:spPr/>
        <p:txBody>
          <a:bodyPr/>
          <a:lstStyle/>
          <a:p>
            <a:fld id="{1D853C04-157D-3543-8EC3-E729F518A77F}" type="slidenum">
              <a:rPr lang="en-US" smtClean="0"/>
              <a:t>52</a:t>
            </a:fld>
            <a:endParaRPr lang="en-US"/>
          </a:p>
        </p:txBody>
      </p:sp>
    </p:spTree>
    <p:extLst>
      <p:ext uri="{BB962C8B-B14F-4D97-AF65-F5344CB8AC3E}">
        <p14:creationId xmlns:p14="http://schemas.microsoft.com/office/powerpoint/2010/main" val="153877721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i="1" dirty="0">
                <a:effectLst/>
                <a:latin typeface="MinionPro"/>
              </a:rPr>
              <a:t>Pretraining </a:t>
            </a:r>
            <a:endParaRPr lang="en-US" dirty="0"/>
          </a:p>
          <a:p>
            <a:r>
              <a:rPr lang="en-US" sz="1800" dirty="0">
                <a:effectLst/>
                <a:latin typeface="MinionPro"/>
              </a:rPr>
              <a:t>The initial training objective is quite simple: predict the next word based on the previous words. This task is referred to as </a:t>
            </a:r>
            <a:r>
              <a:rPr lang="en-US" sz="1800" i="1" dirty="0">
                <a:effectLst/>
                <a:latin typeface="MinionPro"/>
              </a:rPr>
              <a:t>language modeling</a:t>
            </a:r>
            <a:r>
              <a:rPr lang="en-US" sz="1800" dirty="0">
                <a:effectLst/>
                <a:latin typeface="MinionPro"/>
              </a:rPr>
              <a:t>. The elegance of this approach lies in the fact that no labeled data is required, and one can make use of abundantly available text from sources such as Wikipedia.10 </a:t>
            </a:r>
            <a:endParaRPr lang="en-US" dirty="0"/>
          </a:p>
          <a:p>
            <a:r>
              <a:rPr lang="en-US" sz="1800" i="1" dirty="0">
                <a:effectLst/>
                <a:latin typeface="MinionPro"/>
              </a:rPr>
              <a:t>Domain adaptation </a:t>
            </a:r>
            <a:endParaRPr lang="en-US" dirty="0"/>
          </a:p>
          <a:p>
            <a:r>
              <a:rPr lang="en-US" sz="1800" dirty="0">
                <a:effectLst/>
                <a:latin typeface="MinionPro"/>
              </a:rPr>
              <a:t>Once the language model is pretrained on a large-scale corpus, the next step is to adapt it to the in-domain corpus (e.g., from Wikipedia to the IMDb corpus of movie reviews, as in </a:t>
            </a:r>
            <a:r>
              <a:rPr lang="en-US" sz="1800" dirty="0">
                <a:solidFill>
                  <a:srgbClr val="990000"/>
                </a:solidFill>
                <a:effectLst/>
                <a:latin typeface="MinionPro"/>
              </a:rPr>
              <a:t>Figure 1-8</a:t>
            </a:r>
            <a:r>
              <a:rPr lang="en-US" sz="1800" dirty="0">
                <a:effectLst/>
                <a:latin typeface="MinionPro"/>
              </a:rPr>
              <a:t>). This stage still uses language modeling, but now the model has to predict the next word in the target corpus. </a:t>
            </a:r>
            <a:endParaRPr lang="en-US" dirty="0"/>
          </a:p>
          <a:p>
            <a:r>
              <a:rPr lang="en-US" sz="1800" i="1" dirty="0">
                <a:effectLst/>
                <a:latin typeface="MinionPro"/>
              </a:rPr>
              <a:t>Fine-tuning </a:t>
            </a:r>
            <a:endParaRPr lang="en-US" dirty="0"/>
          </a:p>
          <a:p>
            <a:r>
              <a:rPr lang="en-US" sz="1800" dirty="0">
                <a:effectLst/>
                <a:latin typeface="MinionPro"/>
              </a:rPr>
              <a:t>In this step, the language model is fine-tuned with a classification layer for the target task (e.g., classifying the sentiment of movie reviews in </a:t>
            </a:r>
            <a:r>
              <a:rPr lang="en-US" sz="1800" dirty="0">
                <a:solidFill>
                  <a:srgbClr val="990000"/>
                </a:solidFill>
                <a:effectLst/>
                <a:latin typeface="MinionPro"/>
              </a:rPr>
              <a:t>Figure 1-8</a:t>
            </a:r>
            <a:r>
              <a:rPr lang="en-US" sz="1800" dirty="0">
                <a:effectLst/>
                <a:latin typeface="MinionPro"/>
              </a:rPr>
              <a:t>). </a:t>
            </a:r>
            <a:endParaRPr lang="en-US" dirty="0"/>
          </a:p>
          <a:p>
            <a:endParaRPr lang="en-AE" dirty="0"/>
          </a:p>
        </p:txBody>
      </p:sp>
      <p:sp>
        <p:nvSpPr>
          <p:cNvPr id="4" name="Slide Number Placeholder 3"/>
          <p:cNvSpPr>
            <a:spLocks noGrp="1"/>
          </p:cNvSpPr>
          <p:nvPr>
            <p:ph type="sldNum" sz="quarter" idx="5"/>
          </p:nvPr>
        </p:nvSpPr>
        <p:spPr/>
        <p:txBody>
          <a:bodyPr/>
          <a:lstStyle/>
          <a:p>
            <a:fld id="{1D853C04-157D-3543-8EC3-E729F518A77F}" type="slidenum">
              <a:rPr lang="en-US" smtClean="0"/>
              <a:t>53</a:t>
            </a:fld>
            <a:endParaRPr lang="en-US"/>
          </a:p>
        </p:txBody>
      </p:sp>
    </p:spTree>
    <p:extLst>
      <p:ext uri="{BB962C8B-B14F-4D97-AF65-F5344CB8AC3E}">
        <p14:creationId xmlns:p14="http://schemas.microsoft.com/office/powerpoint/2010/main" val="214570473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MinionPro"/>
              </a:rPr>
              <a:t>different research labs releasing their models in incompatible frame‐ works (</a:t>
            </a:r>
            <a:r>
              <a:rPr lang="en-US" sz="1800" dirty="0" err="1">
                <a:effectLst/>
                <a:latin typeface="MinionPro"/>
              </a:rPr>
              <a:t>PyTorch</a:t>
            </a:r>
            <a:r>
              <a:rPr lang="en-US" sz="1800" dirty="0">
                <a:effectLst/>
                <a:latin typeface="MinionPro"/>
              </a:rPr>
              <a:t> or TensorFlow), it wasn’t always easy for NLP practitioners to port these models to their own applications. </a:t>
            </a:r>
            <a:endParaRPr lang="en-US" dirty="0"/>
          </a:p>
          <a:p>
            <a:endParaRPr lang="en-AE" dirty="0"/>
          </a:p>
        </p:txBody>
      </p:sp>
      <p:sp>
        <p:nvSpPr>
          <p:cNvPr id="4" name="Slide Number Placeholder 3"/>
          <p:cNvSpPr>
            <a:spLocks noGrp="1"/>
          </p:cNvSpPr>
          <p:nvPr>
            <p:ph type="sldNum" sz="quarter" idx="5"/>
          </p:nvPr>
        </p:nvSpPr>
        <p:spPr/>
        <p:txBody>
          <a:bodyPr/>
          <a:lstStyle/>
          <a:p>
            <a:fld id="{1D853C04-157D-3543-8EC3-E729F518A77F}" type="slidenum">
              <a:rPr lang="en-US" smtClean="0"/>
              <a:t>54</a:t>
            </a:fld>
            <a:endParaRPr lang="en-US"/>
          </a:p>
        </p:txBody>
      </p:sp>
    </p:spTree>
    <p:extLst>
      <p:ext uri="{BB962C8B-B14F-4D97-AF65-F5344CB8AC3E}">
        <p14:creationId xmlns:p14="http://schemas.microsoft.com/office/powerpoint/2010/main" val="194057074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MinionPro"/>
              </a:rPr>
              <a:t>we instantiate a pipeline by calling the </a:t>
            </a:r>
            <a:r>
              <a:rPr lang="en-US" sz="1800" dirty="0">
                <a:effectLst/>
                <a:latin typeface="UbuntuMono"/>
              </a:rPr>
              <a:t>pipeline() </a:t>
            </a:r>
            <a:r>
              <a:rPr lang="en-US" sz="1800" dirty="0">
                <a:effectLst/>
                <a:latin typeface="MinionPro"/>
              </a:rPr>
              <a:t>function and providing the name of the task we are interested in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MinionPro"/>
              </a:rPr>
              <a:t>By default, the </a:t>
            </a:r>
            <a:r>
              <a:rPr lang="en-US" sz="1800" dirty="0">
                <a:effectLst/>
                <a:latin typeface="UbuntuMono"/>
              </a:rPr>
              <a:t>text-classification </a:t>
            </a:r>
            <a:r>
              <a:rPr lang="en-US" sz="1800" dirty="0">
                <a:effectLst/>
                <a:latin typeface="MinionPro"/>
              </a:rPr>
              <a:t>pipeline uses a model that’s designed for sentiment </a:t>
            </a:r>
            <a:r>
              <a:rPr lang="en-US" sz="1800" dirty="0" err="1">
                <a:effectLst/>
                <a:latin typeface="MinionPro"/>
              </a:rPr>
              <a:t>analy</a:t>
            </a:r>
            <a:r>
              <a:rPr lang="en-US" sz="1800" dirty="0">
                <a:effectLst/>
                <a:latin typeface="MinionPro"/>
              </a:rPr>
              <a:t>‐ sis, but it also supports multiclass and multilabel classification.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MinionPro"/>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MinionPro"/>
              </a:rPr>
              <a:t>Each pipeline takes a string of text (or a list of strings) as input and returns a list of predictions. Each prediction is a Python dictionary, so we can use Pandas to display them nicely as a </a:t>
            </a:r>
            <a:r>
              <a:rPr lang="en-US" sz="1800" dirty="0" err="1">
                <a:effectLst/>
                <a:latin typeface="UbuntuMono"/>
              </a:rPr>
              <a:t>DataFrame</a:t>
            </a:r>
            <a:r>
              <a:rPr lang="en-US" sz="1800" dirty="0">
                <a:effectLst/>
                <a:latin typeface="MinionPro"/>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err="1">
                <a:solidFill>
                  <a:srgbClr val="000087"/>
                </a:solidFill>
                <a:effectLst/>
                <a:latin typeface="UbuntuMono"/>
              </a:rPr>
              <a:t>pd</a:t>
            </a:r>
            <a:r>
              <a:rPr lang="en-US" sz="1800" dirty="0" err="1">
                <a:solidFill>
                  <a:srgbClr val="545454"/>
                </a:solidFill>
                <a:effectLst/>
                <a:latin typeface="UbuntuMono"/>
              </a:rPr>
              <a:t>.</a:t>
            </a:r>
            <a:r>
              <a:rPr lang="en-US" sz="1800" dirty="0" err="1">
                <a:solidFill>
                  <a:srgbClr val="000087"/>
                </a:solidFill>
                <a:effectLst/>
                <a:latin typeface="UbuntuMono"/>
              </a:rPr>
              <a:t>DataFrame</a:t>
            </a:r>
            <a:r>
              <a:rPr lang="en-US" sz="1800" dirty="0">
                <a:effectLst/>
                <a:latin typeface="UbuntuMono"/>
              </a:rPr>
              <a:t>(</a:t>
            </a:r>
            <a:r>
              <a:rPr lang="en-US" sz="1800" dirty="0">
                <a:solidFill>
                  <a:srgbClr val="000087"/>
                </a:solidFill>
                <a:effectLst/>
                <a:latin typeface="UbuntuMono"/>
              </a:rPr>
              <a:t>pipe</a:t>
            </a:r>
            <a:r>
              <a:rPr lang="en-US" sz="1800" dirty="0">
                <a:effectLst/>
                <a:latin typeface="UbuntuMono"/>
              </a:rPr>
              <a:t>)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AE" dirty="0"/>
          </a:p>
        </p:txBody>
      </p:sp>
      <p:sp>
        <p:nvSpPr>
          <p:cNvPr id="4" name="Slide Number Placeholder 3"/>
          <p:cNvSpPr>
            <a:spLocks noGrp="1"/>
          </p:cNvSpPr>
          <p:nvPr>
            <p:ph type="sldNum" sz="quarter" idx="5"/>
          </p:nvPr>
        </p:nvSpPr>
        <p:spPr/>
        <p:txBody>
          <a:bodyPr/>
          <a:lstStyle/>
          <a:p>
            <a:fld id="{1D853C04-157D-3543-8EC3-E729F518A77F}" type="slidenum">
              <a:rPr lang="en-US" smtClean="0"/>
              <a:t>55</a:t>
            </a:fld>
            <a:endParaRPr lang="en-US"/>
          </a:p>
        </p:txBody>
      </p:sp>
    </p:spTree>
    <p:extLst>
      <p:ext uri="{BB962C8B-B14F-4D97-AF65-F5344CB8AC3E}">
        <p14:creationId xmlns:p14="http://schemas.microsoft.com/office/powerpoint/2010/main" val="277516526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MinionPro"/>
              </a:rPr>
              <a:t>you can override the default model in the pipeline to pick the best one for your application—and you can find models for thousands of language pairs on the Hugging Face Hub. </a:t>
            </a:r>
            <a:endParaRPr lang="en-US" dirty="0"/>
          </a:p>
          <a:p>
            <a:endParaRPr lang="en-AE" dirty="0"/>
          </a:p>
        </p:txBody>
      </p:sp>
      <p:sp>
        <p:nvSpPr>
          <p:cNvPr id="4" name="Slide Number Placeholder 3"/>
          <p:cNvSpPr>
            <a:spLocks noGrp="1"/>
          </p:cNvSpPr>
          <p:nvPr>
            <p:ph type="sldNum" sz="quarter" idx="5"/>
          </p:nvPr>
        </p:nvSpPr>
        <p:spPr/>
        <p:txBody>
          <a:bodyPr/>
          <a:lstStyle/>
          <a:p>
            <a:fld id="{1D853C04-157D-3543-8EC3-E729F518A77F}" type="slidenum">
              <a:rPr lang="en-US" smtClean="0"/>
              <a:t>57</a:t>
            </a:fld>
            <a:endParaRPr lang="en-US"/>
          </a:p>
        </p:txBody>
      </p:sp>
    </p:spTree>
    <p:extLst>
      <p:ext uri="{BB962C8B-B14F-4D97-AF65-F5344CB8AC3E}">
        <p14:creationId xmlns:p14="http://schemas.microsoft.com/office/powerpoint/2010/main" val="26472695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Customer service determine complaint: automatically determine the customer’s intent, which allows us to send the message to the appropriate department, or even send a fully automatic reply. </a:t>
            </a:r>
          </a:p>
          <a:p>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kern="1200" dirty="0">
                <a:solidFill>
                  <a:schemeClr val="tx1"/>
                </a:solidFill>
                <a:effectLst/>
                <a:latin typeface="+mn-lt"/>
                <a:ea typeface="+mn-ea"/>
                <a:cs typeface="+mn-cs"/>
              </a:rPr>
              <a:t>analyzing text written by customers in a customer survey, with the focus on finding common themes and trends. The idea is to be able to examine the customer feedback to inform the business on taking strategic action, in order to improve customer experience.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kern="1200" dirty="0">
                <a:solidFill>
                  <a:schemeClr val="tx1"/>
                </a:solidFill>
                <a:effectLst/>
                <a:latin typeface="+mn-lt"/>
                <a:ea typeface="+mn-ea"/>
                <a:cs typeface="+mn-cs"/>
              </a:rPr>
              <a:t>analyze data collected from your website or social media channels in the best </a:t>
            </a:r>
            <a:r>
              <a:rPr lang="en-CA" sz="1200" kern="1200" dirty="0" err="1">
                <a:solidFill>
                  <a:schemeClr val="tx1"/>
                </a:solidFill>
                <a:effectLst/>
                <a:latin typeface="+mn-lt"/>
                <a:ea typeface="+mn-ea"/>
                <a:cs typeface="+mn-cs"/>
              </a:rPr>
              <a:t>way.A</a:t>
            </a:r>
            <a:r>
              <a:rPr lang="en-CA" sz="1200" kern="1200" dirty="0">
                <a:solidFill>
                  <a:schemeClr val="tx1"/>
                </a:solidFill>
                <a:effectLst/>
                <a:latin typeface="+mn-lt"/>
                <a:ea typeface="+mn-ea"/>
                <a:cs typeface="+mn-cs"/>
              </a:rPr>
              <a:t> text mining system allows filtering out spam and detecting fraud.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b="1" kern="1200" dirty="0">
                <a:solidFill>
                  <a:schemeClr val="tx1"/>
                </a:solidFill>
                <a:effectLst/>
                <a:latin typeface="+mn-lt"/>
                <a:ea typeface="+mn-ea"/>
                <a:cs typeface="+mn-cs"/>
              </a:rPr>
              <a:t>is social media monitoring</a:t>
            </a:r>
            <a:r>
              <a:rPr lang="en-CA" sz="1200" u="sng" kern="1200" dirty="0">
                <a:solidFill>
                  <a:schemeClr val="tx1"/>
                </a:solidFill>
                <a:effectLst/>
                <a:latin typeface="+mn-lt"/>
                <a:ea typeface="+mn-ea"/>
                <a:cs typeface="+mn-cs"/>
                <a:hlinkClick r:id="rId3"/>
              </a:rPr>
              <a:t>,</a:t>
            </a:r>
            <a:r>
              <a:rPr lang="en-CA" sz="1200" kern="1200" dirty="0">
                <a:solidFill>
                  <a:schemeClr val="tx1"/>
                </a:solidFill>
                <a:effectLst/>
                <a:latin typeface="+mn-lt"/>
                <a:ea typeface="+mn-ea"/>
                <a:cs typeface="+mn-cs"/>
              </a:rPr>
              <a:t> where an analysis is performed on a pool of user-generated content to understand mood, emotions and awareness related to a topic.</a:t>
            </a:r>
          </a:p>
          <a:p>
            <a:endParaRPr lang="en-US" dirty="0"/>
          </a:p>
        </p:txBody>
      </p:sp>
      <p:sp>
        <p:nvSpPr>
          <p:cNvPr id="4" name="Slide Number Placeholder 3"/>
          <p:cNvSpPr>
            <a:spLocks noGrp="1"/>
          </p:cNvSpPr>
          <p:nvPr>
            <p:ph type="sldNum" sz="quarter" idx="5"/>
          </p:nvPr>
        </p:nvSpPr>
        <p:spPr/>
        <p:txBody>
          <a:bodyPr/>
          <a:lstStyle/>
          <a:p>
            <a:fld id="{77DC6A52-AEF2-D04F-A68E-D0267F57AAF8}" type="slidenum">
              <a:rPr lang="en-US" smtClean="0"/>
              <a:t>4</a:t>
            </a:fld>
            <a:endParaRPr lang="en-US"/>
          </a:p>
        </p:txBody>
      </p:sp>
    </p:spTree>
    <p:extLst>
      <p:ext uri="{BB962C8B-B14F-4D97-AF65-F5344CB8AC3E}">
        <p14:creationId xmlns:p14="http://schemas.microsoft.com/office/powerpoint/2010/main" val="276187688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AE" dirty="0"/>
          </a:p>
        </p:txBody>
      </p:sp>
      <p:sp>
        <p:nvSpPr>
          <p:cNvPr id="4" name="Slide Number Placeholder 3"/>
          <p:cNvSpPr>
            <a:spLocks noGrp="1"/>
          </p:cNvSpPr>
          <p:nvPr>
            <p:ph type="sldNum" sz="quarter" idx="5"/>
          </p:nvPr>
        </p:nvSpPr>
        <p:spPr/>
        <p:txBody>
          <a:bodyPr/>
          <a:lstStyle/>
          <a:p>
            <a:fld id="{1D853C04-157D-3543-8EC3-E729F518A77F}" type="slidenum">
              <a:rPr lang="en-US" smtClean="0"/>
              <a:t>58</a:t>
            </a:fld>
            <a:endParaRPr lang="en-US"/>
          </a:p>
        </p:txBody>
      </p:sp>
    </p:spTree>
    <p:extLst>
      <p:ext uri="{BB962C8B-B14F-4D97-AF65-F5344CB8AC3E}">
        <p14:creationId xmlns:p14="http://schemas.microsoft.com/office/powerpoint/2010/main" val="158207635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AE" dirty="0"/>
          </a:p>
        </p:txBody>
      </p:sp>
      <p:sp>
        <p:nvSpPr>
          <p:cNvPr id="4" name="Slide Number Placeholder 3"/>
          <p:cNvSpPr>
            <a:spLocks noGrp="1"/>
          </p:cNvSpPr>
          <p:nvPr>
            <p:ph type="sldNum" sz="quarter" idx="5"/>
          </p:nvPr>
        </p:nvSpPr>
        <p:spPr/>
        <p:txBody>
          <a:bodyPr/>
          <a:lstStyle/>
          <a:p>
            <a:fld id="{1D853C04-157D-3543-8EC3-E729F518A77F}" type="slidenum">
              <a:rPr lang="en-US" smtClean="0"/>
              <a:t>59</a:t>
            </a:fld>
            <a:endParaRPr lang="en-US"/>
          </a:p>
        </p:txBody>
      </p:sp>
    </p:spTree>
    <p:extLst>
      <p:ext uri="{BB962C8B-B14F-4D97-AF65-F5344CB8AC3E}">
        <p14:creationId xmlns:p14="http://schemas.microsoft.com/office/powerpoint/2010/main" val="118989744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b="0" i="0" u="none" strike="noStrike" dirty="0">
                <a:solidFill>
                  <a:srgbClr val="292929"/>
                </a:solidFill>
                <a:effectLst/>
                <a:latin typeface="source-serif-pro"/>
              </a:rPr>
              <a:t>Step1: The labelers then wrote an appropriate response to the prompt thus creating a known output for each input. The GPT-3 model was then fine-tuned using this new, supervised dataset, to create GPT-3.5, also called the SFT model.</a:t>
            </a:r>
          </a:p>
          <a:p>
            <a:r>
              <a:rPr lang="en-US" b="0" i="0" u="none" strike="noStrike" dirty="0">
                <a:solidFill>
                  <a:srgbClr val="292929"/>
                </a:solidFill>
                <a:effectLst/>
                <a:latin typeface="source-serif-pro"/>
              </a:rPr>
              <a:t>Step2: To train the reward model, labelers are presented with 4 to 9 SFT model outputs for a single input prompt. They are asked to rank these outputs from best to worst, creating combinations of output ranking. The reward model is required in order to leverage Reinforcement Learning in which a model learns to produce outputs to maximize its reward</a:t>
            </a:r>
          </a:p>
          <a:p>
            <a:r>
              <a:rPr lang="en-US" b="0" i="0" u="none" strike="noStrike" dirty="0">
                <a:solidFill>
                  <a:srgbClr val="292929"/>
                </a:solidFill>
                <a:effectLst/>
                <a:latin typeface="source-serif-pro"/>
              </a:rPr>
              <a:t>Step3:  the model is presented with a random prompt and returns a response. The response is generated using the ‘policy’ that the model has learned in step 2. The policy represents a strategy that the machine has learned to use to achieve its goal; in this case, maximizing its reward. The reward then feeds back into the model to evolve the policy.</a:t>
            </a:r>
            <a:endParaRPr lang="en-AE" dirty="0"/>
          </a:p>
        </p:txBody>
      </p:sp>
      <p:sp>
        <p:nvSpPr>
          <p:cNvPr id="4" name="Slide Number Placeholder 3"/>
          <p:cNvSpPr>
            <a:spLocks noGrp="1"/>
          </p:cNvSpPr>
          <p:nvPr>
            <p:ph type="sldNum" sz="quarter" idx="5"/>
          </p:nvPr>
        </p:nvSpPr>
        <p:spPr/>
        <p:txBody>
          <a:bodyPr/>
          <a:lstStyle/>
          <a:p>
            <a:fld id="{1D853C04-157D-3543-8EC3-E729F518A77F}" type="slidenum">
              <a:rPr lang="en-US" smtClean="0"/>
              <a:t>60</a:t>
            </a:fld>
            <a:endParaRPr lang="en-US"/>
          </a:p>
        </p:txBody>
      </p:sp>
    </p:spTree>
    <p:extLst>
      <p:ext uri="{BB962C8B-B14F-4D97-AF65-F5344CB8AC3E}">
        <p14:creationId xmlns:p14="http://schemas.microsoft.com/office/powerpoint/2010/main" val="126776320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MinionPro"/>
              </a:rPr>
              <a:t>Encoder-only models still dominate research and industry on NLU tasks such as text classification, named entity recognition, and question answering. Let’s have a brief look at the BERT model and its variants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AE" dirty="0"/>
          </a:p>
        </p:txBody>
      </p:sp>
      <p:sp>
        <p:nvSpPr>
          <p:cNvPr id="4" name="Slide Number Placeholder 3"/>
          <p:cNvSpPr>
            <a:spLocks noGrp="1"/>
          </p:cNvSpPr>
          <p:nvPr>
            <p:ph type="sldNum" sz="quarter" idx="5"/>
          </p:nvPr>
        </p:nvSpPr>
        <p:spPr/>
        <p:txBody>
          <a:bodyPr/>
          <a:lstStyle/>
          <a:p>
            <a:fld id="{1D853C04-157D-3543-8EC3-E729F518A77F}" type="slidenum">
              <a:rPr lang="en-US" smtClean="0"/>
              <a:t>61</a:t>
            </a:fld>
            <a:endParaRPr lang="en-US"/>
          </a:p>
        </p:txBody>
      </p:sp>
    </p:spTree>
    <p:extLst>
      <p:ext uri="{BB962C8B-B14F-4D97-AF65-F5344CB8AC3E}">
        <p14:creationId xmlns:p14="http://schemas.microsoft.com/office/powerpoint/2010/main" val="348918336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err="1"/>
              <a:t>Kdnuggets</a:t>
            </a:r>
            <a:endParaRPr lang="en-CA" b="1" dirty="0"/>
          </a:p>
          <a:p>
            <a:r>
              <a:rPr lang="en-CA" b="1" dirty="0" err="1"/>
              <a:t>Towardsdatascience</a:t>
            </a:r>
            <a:r>
              <a:rPr lang="en-CA" b="1" dirty="0"/>
              <a:t> </a:t>
            </a:r>
          </a:p>
          <a:p>
            <a:endParaRPr lang="en-CA" b="1" dirty="0"/>
          </a:p>
          <a:p>
            <a:r>
              <a:rPr lang="en-CA" b="1" dirty="0"/>
              <a:t>NLP Stanford book ? </a:t>
            </a:r>
            <a:r>
              <a:rPr lang="en-CA" b="1" dirty="0">
                <a:hlinkClick r:id="rId3"/>
              </a:rPr>
              <a:t>https://nlp.stanford.edu/IR-book/html/htmledition/dropping-common-terms-stop-words-1.html</a:t>
            </a:r>
            <a:endParaRPr lang="en-CA" b="1" dirty="0"/>
          </a:p>
          <a:p>
            <a:endParaRPr lang="en-GB" dirty="0"/>
          </a:p>
        </p:txBody>
      </p:sp>
      <p:sp>
        <p:nvSpPr>
          <p:cNvPr id="4" name="Slide Number Placeholder 3"/>
          <p:cNvSpPr>
            <a:spLocks noGrp="1"/>
          </p:cNvSpPr>
          <p:nvPr>
            <p:ph type="sldNum" sz="quarter" idx="5"/>
          </p:nvPr>
        </p:nvSpPr>
        <p:spPr/>
        <p:txBody>
          <a:bodyPr/>
          <a:lstStyle/>
          <a:p>
            <a:fld id="{F9C708DC-728D-0349-BE60-615ACC27E64A}" type="slidenum">
              <a:rPr lang="en-GB" smtClean="0"/>
              <a:t>64</a:t>
            </a:fld>
            <a:endParaRPr lang="en-GB"/>
          </a:p>
        </p:txBody>
      </p:sp>
    </p:spTree>
    <p:extLst>
      <p:ext uri="{BB962C8B-B14F-4D97-AF65-F5344CB8AC3E}">
        <p14:creationId xmlns:p14="http://schemas.microsoft.com/office/powerpoint/2010/main" val="45760874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b="0" i="0" u="none" strike="noStrike" dirty="0">
                <a:solidFill>
                  <a:srgbClr val="000000"/>
                </a:solidFill>
                <a:effectLst/>
                <a:latin typeface="Aldine721"/>
              </a:rPr>
              <a:t>GPT-3 is an AI model trained with language. It can write paragraphs indistinguishable from human writing. But it can also, for example, summarize a news article in three sentences, or predict the folding of a protein. It blows my mind that that works.”</a:t>
            </a:r>
            <a:endParaRPr lang="en-US" dirty="0">
              <a:effectLst/>
              <a:latin typeface="Helvetica Neue" panose="02000503000000020004" pitchFamily="2" charset="0"/>
            </a:endParaRPr>
          </a:p>
          <a:p>
            <a:endParaRPr lang="en-US" dirty="0"/>
          </a:p>
        </p:txBody>
      </p:sp>
      <p:sp>
        <p:nvSpPr>
          <p:cNvPr id="4" name="Slide Number Placeholder 3"/>
          <p:cNvSpPr>
            <a:spLocks noGrp="1"/>
          </p:cNvSpPr>
          <p:nvPr>
            <p:ph type="sldNum" sz="quarter" idx="5"/>
          </p:nvPr>
        </p:nvSpPr>
        <p:spPr/>
        <p:txBody>
          <a:bodyPr/>
          <a:lstStyle/>
          <a:p>
            <a:fld id="{F9C708DC-728D-0349-BE60-615ACC27E64A}" type="slidenum">
              <a:rPr lang="en-GB" smtClean="0"/>
              <a:t>65</a:t>
            </a:fld>
            <a:endParaRPr lang="en-GB"/>
          </a:p>
        </p:txBody>
      </p:sp>
    </p:spTree>
    <p:extLst>
      <p:ext uri="{BB962C8B-B14F-4D97-AF65-F5344CB8AC3E}">
        <p14:creationId xmlns:p14="http://schemas.microsoft.com/office/powerpoint/2010/main" val="116075397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9C708DC-728D-0349-BE60-615ACC27E64A}" type="slidenum">
              <a:rPr lang="en-GB" smtClean="0"/>
              <a:t>66</a:t>
            </a:fld>
            <a:endParaRPr lang="en-GB"/>
          </a:p>
        </p:txBody>
      </p:sp>
    </p:spTree>
    <p:extLst>
      <p:ext uri="{BB962C8B-B14F-4D97-AF65-F5344CB8AC3E}">
        <p14:creationId xmlns:p14="http://schemas.microsoft.com/office/powerpoint/2010/main" val="25637477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GB" dirty="0"/>
              <a:t>Analysing unstructured text to obtain insights and translate into actions for improvement</a:t>
            </a:r>
          </a:p>
          <a:p>
            <a:pPr marL="0" indent="0">
              <a:buNone/>
            </a:pPr>
            <a:r>
              <a:rPr lang="en-GB" dirty="0"/>
              <a:t>We focus on the ‘text’ and ‘analytics’ component  and related  tools </a:t>
            </a:r>
          </a:p>
          <a:p>
            <a:r>
              <a:rPr lang="en-GB" b="1" dirty="0">
                <a:solidFill>
                  <a:schemeClr val="accent1">
                    <a:lumMod val="75000"/>
                  </a:schemeClr>
                </a:solidFill>
              </a:rPr>
              <a:t>Text:</a:t>
            </a:r>
          </a:p>
          <a:p>
            <a:pPr lvl="1"/>
            <a:r>
              <a:rPr lang="en-GB" dirty="0"/>
              <a:t>Client interactions, product reviews, call </a:t>
            </a:r>
            <a:r>
              <a:rPr lang="en-GB" dirty="0" err="1"/>
              <a:t>center</a:t>
            </a:r>
            <a:r>
              <a:rPr lang="en-GB" dirty="0"/>
              <a:t> logs, emails, blogs, tweets </a:t>
            </a:r>
          </a:p>
          <a:p>
            <a:pPr lvl="1"/>
            <a:r>
              <a:rPr lang="en-GB" dirty="0"/>
              <a:t>Text Sources: Digital Libraries, Electronic news, social media, web, chat logs </a:t>
            </a:r>
          </a:p>
          <a:p>
            <a:pPr marL="457200" lvl="1" indent="0">
              <a:buNone/>
            </a:pPr>
            <a:r>
              <a:rPr lang="en-GB" dirty="0"/>
              <a:t> </a:t>
            </a:r>
          </a:p>
          <a:p>
            <a:r>
              <a:rPr lang="en-GB" b="1" dirty="0">
                <a:solidFill>
                  <a:schemeClr val="accent1">
                    <a:lumMod val="75000"/>
                  </a:schemeClr>
                </a:solidFill>
              </a:rPr>
              <a:t>Analytics:</a:t>
            </a:r>
          </a:p>
          <a:p>
            <a:pPr lvl="1"/>
            <a:r>
              <a:rPr lang="en-GB" dirty="0"/>
              <a:t>Tools to work on data and gain insights ( example visualization, pre-processing and machine learning ) – drive business value </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kern="1200" dirty="0">
                <a:solidFill>
                  <a:schemeClr val="tx1"/>
                </a:solidFill>
                <a:effectLst/>
                <a:latin typeface="+mn-lt"/>
                <a:ea typeface="+mn-ea"/>
                <a:cs typeface="+mn-cs"/>
              </a:rPr>
              <a:t>find patterns and topics of interest, and then take practical action based on what you learn. Analytical tools that in combination with data visualization tools, this technique enables companies to understand “tell “ the story behind data </a:t>
            </a:r>
            <a:endParaRPr lang="en-GB" dirty="0"/>
          </a:p>
        </p:txBody>
      </p:sp>
      <p:sp>
        <p:nvSpPr>
          <p:cNvPr id="4" name="Slide Number Placeholder 3"/>
          <p:cNvSpPr>
            <a:spLocks noGrp="1"/>
          </p:cNvSpPr>
          <p:nvPr>
            <p:ph type="sldNum" sz="quarter" idx="5"/>
          </p:nvPr>
        </p:nvSpPr>
        <p:spPr/>
        <p:txBody>
          <a:bodyPr/>
          <a:lstStyle/>
          <a:p>
            <a:fld id="{F9C708DC-728D-0349-BE60-615ACC27E64A}" type="slidenum">
              <a:rPr lang="en-GB" smtClean="0"/>
              <a:t>5</a:t>
            </a:fld>
            <a:endParaRPr lang="en-GB"/>
          </a:p>
        </p:txBody>
      </p:sp>
    </p:spTree>
    <p:extLst>
      <p:ext uri="{BB962C8B-B14F-4D97-AF65-F5344CB8AC3E}">
        <p14:creationId xmlns:p14="http://schemas.microsoft.com/office/powerpoint/2010/main" val="40191417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solidFill>
                  <a:schemeClr val="accent1">
                    <a:lumMod val="75000"/>
                  </a:schemeClr>
                </a:solidFill>
              </a:rPr>
              <a:t>What makes text different from other form of data?</a:t>
            </a:r>
          </a:p>
          <a:p>
            <a:pPr lvl="1"/>
            <a:r>
              <a:rPr lang="en-CA" dirty="0"/>
              <a:t>Unstructured data   ( need for preprocessing)</a:t>
            </a:r>
          </a:p>
          <a:p>
            <a:pPr marL="0" indent="0">
              <a:buNone/>
            </a:pPr>
            <a:r>
              <a:rPr lang="en-GB" dirty="0"/>
              <a:t>We focus on (20%) of the most common tool , that are useful (80%) of the time.</a:t>
            </a:r>
          </a:p>
          <a:p>
            <a:pPr marL="0" indent="0">
              <a:buNone/>
            </a:pPr>
            <a:r>
              <a:rPr lang="en-GB" dirty="0"/>
              <a:t>We discuss important techniques in this field:</a:t>
            </a:r>
          </a:p>
          <a:p>
            <a:pPr marL="0" indent="0">
              <a:buNone/>
            </a:pPr>
            <a:r>
              <a:rPr lang="en-GB" dirty="0"/>
              <a:t>Important question : how to convert the unstructured data (text) into structured form ? This step will include pre-processing &amp; representation</a:t>
            </a:r>
          </a:p>
          <a:p>
            <a:endParaRPr lang="en-GB" dirty="0"/>
          </a:p>
          <a:p>
            <a:r>
              <a:rPr lang="en-GB" dirty="0"/>
              <a:t>On the structured form you can apply </a:t>
            </a:r>
            <a:r>
              <a:rPr lang="en-GB" i="1" dirty="0">
                <a:solidFill>
                  <a:schemeClr val="accent1"/>
                </a:solidFill>
              </a:rPr>
              <a:t>predictive analytics </a:t>
            </a:r>
            <a:r>
              <a:rPr lang="en-GB" dirty="0"/>
              <a:t>to derive valuable information such as sentiments, trends, topics of interest ,…</a:t>
            </a:r>
            <a:r>
              <a:rPr lang="en-CA" sz="1200" kern="1200" dirty="0">
                <a:solidFill>
                  <a:schemeClr val="tx1"/>
                </a:solidFill>
                <a:effectLst/>
                <a:latin typeface="+mn-lt"/>
                <a:ea typeface="+mn-ea"/>
                <a:cs typeface="+mn-cs"/>
              </a:rPr>
              <a:t>translating large volumes of unstructured </a:t>
            </a:r>
            <a:r>
              <a:rPr lang="en-CA" sz="1200" b="1" kern="1200" dirty="0">
                <a:solidFill>
                  <a:schemeClr val="tx1"/>
                </a:solidFill>
                <a:effectLst/>
                <a:latin typeface="+mn-lt"/>
                <a:ea typeface="+mn-ea"/>
                <a:cs typeface="+mn-cs"/>
              </a:rPr>
              <a:t>text</a:t>
            </a:r>
            <a:r>
              <a:rPr lang="en-CA" sz="1200" kern="1200" dirty="0">
                <a:solidFill>
                  <a:schemeClr val="tx1"/>
                </a:solidFill>
                <a:effectLst/>
                <a:latin typeface="+mn-lt"/>
                <a:ea typeface="+mn-ea"/>
                <a:cs typeface="+mn-cs"/>
              </a:rPr>
              <a:t> into quantitative data to uncover insights, trends, and patterns. </a:t>
            </a:r>
            <a:endParaRPr lang="en-GB" dirty="0"/>
          </a:p>
          <a:p>
            <a:endParaRPr lang="en-GB" dirty="0"/>
          </a:p>
        </p:txBody>
      </p:sp>
      <p:sp>
        <p:nvSpPr>
          <p:cNvPr id="4" name="Slide Number Placeholder 3"/>
          <p:cNvSpPr>
            <a:spLocks noGrp="1"/>
          </p:cNvSpPr>
          <p:nvPr>
            <p:ph type="sldNum" sz="quarter" idx="5"/>
          </p:nvPr>
        </p:nvSpPr>
        <p:spPr/>
        <p:txBody>
          <a:bodyPr/>
          <a:lstStyle/>
          <a:p>
            <a:fld id="{F9C708DC-728D-0349-BE60-615ACC27E64A}" type="slidenum">
              <a:rPr lang="en-GB" smtClean="0"/>
              <a:t>6</a:t>
            </a:fld>
            <a:endParaRPr lang="en-GB"/>
          </a:p>
        </p:txBody>
      </p:sp>
    </p:spTree>
    <p:extLst>
      <p:ext uri="{BB962C8B-B14F-4D97-AF65-F5344CB8AC3E}">
        <p14:creationId xmlns:p14="http://schemas.microsoft.com/office/powerpoint/2010/main" val="39529077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lnSpc>
                <a:spcPct val="90000"/>
              </a:lnSpc>
            </a:pPr>
            <a:r>
              <a:rPr lang="en-CA" sz="1200" kern="1200" dirty="0">
                <a:solidFill>
                  <a:schemeClr val="tx1"/>
                </a:solidFill>
                <a:effectLst/>
                <a:latin typeface="+mn-lt"/>
                <a:ea typeface="+mn-ea"/>
                <a:cs typeface="+mn-cs"/>
              </a:rPr>
              <a:t>Text analytics, applies methods from several fields, such as Computational Linguistics, Information Retrieval, and Statistics, and has a variety of applications that are relevant to both business intelligence and scientific research. </a:t>
            </a:r>
          </a:p>
          <a:p>
            <a:pPr eaLnBrk="1" hangingPunct="1">
              <a:lnSpc>
                <a:spcPct val="90000"/>
              </a:lnSpc>
            </a:pPr>
            <a:endParaRPr lang="en-US" altLang="en-US" dirty="0"/>
          </a:p>
          <a:p>
            <a:pPr eaLnBrk="1" hangingPunct="1">
              <a:lnSpc>
                <a:spcPct val="90000"/>
              </a:lnSpc>
            </a:pPr>
            <a:r>
              <a:rPr lang="en-US" altLang="en-US" dirty="0"/>
              <a:t> IR is about document retrieval, emphasizing document as the basic unit. (web search - </a:t>
            </a:r>
            <a:r>
              <a:rPr lang="en-CA" sz="1200" kern="1200" dirty="0">
                <a:solidFill>
                  <a:schemeClr val="tx1"/>
                </a:solidFill>
                <a:effectLst/>
                <a:latin typeface="+mn-lt"/>
                <a:ea typeface="+mn-ea"/>
                <a:cs typeface="+mn-cs"/>
              </a:rPr>
              <a:t>involves serving already known information to a user. ) -</a:t>
            </a:r>
            <a:r>
              <a:rPr lang="en-US" altLang="en-US" dirty="0">
                <a:solidFill>
                  <a:srgbClr val="FF0000"/>
                </a:solidFill>
              </a:rPr>
              <a:t>Finding documents relevant to user queries</a:t>
            </a:r>
          </a:p>
          <a:p>
            <a:pPr eaLnBrk="1" hangingPunct="1">
              <a:lnSpc>
                <a:spcPct val="90000"/>
              </a:lnSpc>
            </a:pPr>
            <a:r>
              <a:rPr lang="en-US" altLang="en-US" dirty="0"/>
              <a:t>Technically, IR studies the acquisition, organization, storage, retrieval, and distribution of information. </a:t>
            </a:r>
          </a:p>
          <a:p>
            <a:pPr marL="0" marR="0" lvl="0" indent="0" algn="l" defTabSz="914400" rtl="0" eaLnBrk="1" fontAlgn="auto" latinLnBrk="0" hangingPunct="1">
              <a:lnSpc>
                <a:spcPct val="90000"/>
              </a:lnSpc>
              <a:spcBef>
                <a:spcPts val="0"/>
              </a:spcBef>
              <a:spcAft>
                <a:spcPts val="0"/>
              </a:spcAft>
              <a:buClrTx/>
              <a:buSzTx/>
              <a:buFontTx/>
              <a:buNone/>
              <a:tabLst/>
              <a:defRPr/>
            </a:pPr>
            <a:r>
              <a:rPr lang="en-CA" sz="1200" kern="1200" dirty="0">
                <a:solidFill>
                  <a:schemeClr val="tx1"/>
                </a:solidFill>
                <a:effectLst/>
                <a:latin typeface="+mn-lt"/>
                <a:ea typeface="+mn-ea"/>
                <a:cs typeface="+mn-cs"/>
              </a:rPr>
              <a:t>search results only point to the location of documents, </a:t>
            </a:r>
            <a:r>
              <a:rPr lang="en-CA" sz="1200" i="1" kern="1200" dirty="0">
                <a:solidFill>
                  <a:schemeClr val="tx1"/>
                </a:solidFill>
                <a:effectLst/>
                <a:latin typeface="+mn-lt"/>
                <a:ea typeface="+mn-ea"/>
                <a:cs typeface="+mn-cs"/>
              </a:rPr>
              <a:t>leaving searchers with the problem of having to spend hours manually extracting the necessary data by reading through individual documents.</a:t>
            </a:r>
            <a:endParaRPr lang="en-CA" sz="1200" kern="1200" dirty="0">
              <a:solidFill>
                <a:schemeClr val="tx1"/>
              </a:solidFill>
              <a:effectLst/>
              <a:latin typeface="+mn-lt"/>
              <a:ea typeface="+mn-ea"/>
              <a:cs typeface="+mn-cs"/>
            </a:endParaRPr>
          </a:p>
          <a:p>
            <a:pPr eaLnBrk="1" hangingPunct="1">
              <a:lnSpc>
                <a:spcPct val="90000"/>
              </a:lnSpc>
            </a:pPr>
            <a:endParaRPr lang="en-US" altLang="en-US" dirty="0"/>
          </a:p>
          <a:p>
            <a:pPr eaLnBrk="1" hangingPunct="1">
              <a:lnSpc>
                <a:spcPct val="90000"/>
              </a:lnSpc>
            </a:pPr>
            <a:r>
              <a:rPr lang="en-US" altLang="en-US" dirty="0"/>
              <a:t>NLP, related to AI where the idea emerged that we should be able to communicate and interact with electronic devices and digital information as naturally as we would interact with another human being </a:t>
            </a:r>
          </a:p>
          <a:p>
            <a:endParaRPr lang="en-GB" dirty="0"/>
          </a:p>
        </p:txBody>
      </p:sp>
      <p:sp>
        <p:nvSpPr>
          <p:cNvPr id="4" name="Slide Number Placeholder 3"/>
          <p:cNvSpPr>
            <a:spLocks noGrp="1"/>
          </p:cNvSpPr>
          <p:nvPr>
            <p:ph type="sldNum" sz="quarter" idx="5"/>
          </p:nvPr>
        </p:nvSpPr>
        <p:spPr/>
        <p:txBody>
          <a:bodyPr/>
          <a:lstStyle/>
          <a:p>
            <a:fld id="{F9C708DC-728D-0349-BE60-615ACC27E64A}" type="slidenum">
              <a:rPr lang="en-GB" smtClean="0"/>
              <a:t>7</a:t>
            </a:fld>
            <a:endParaRPr lang="en-GB"/>
          </a:p>
        </p:txBody>
      </p:sp>
    </p:spTree>
    <p:extLst>
      <p:ext uri="{BB962C8B-B14F-4D97-AF65-F5344CB8AC3E}">
        <p14:creationId xmlns:p14="http://schemas.microsoft.com/office/powerpoint/2010/main" val="29398538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NLP focuses more on language specifics ( parsing/grammar/semantics)</a:t>
            </a:r>
            <a:r>
              <a:rPr lang="en-CA" sz="1200" kern="1200" dirty="0">
                <a:solidFill>
                  <a:schemeClr val="tx1"/>
                </a:solidFill>
                <a:effectLst/>
                <a:latin typeface="+mn-lt"/>
                <a:ea typeface="+mn-ea"/>
                <a:cs typeface="+mn-cs"/>
              </a:rPr>
              <a:t> It extracts the semantic meanings and analyzes the grammatical structures the user inputs.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t>
            </a:r>
            <a:r>
              <a:rPr lang="en-CA" sz="1200" kern="1200" dirty="0">
                <a:solidFill>
                  <a:schemeClr val="tx1"/>
                </a:solidFill>
                <a:effectLst/>
                <a:latin typeface="+mn-lt"/>
                <a:ea typeface="+mn-ea"/>
                <a:cs typeface="+mn-cs"/>
              </a:rPr>
              <a:t>you can build a robot that can understand people and interact with them in any language.</a:t>
            </a:r>
          </a:p>
          <a:p>
            <a:pPr marL="171450" indent="-171450">
              <a:buFontTx/>
              <a:buChar char="-"/>
            </a:pPr>
            <a:r>
              <a:rPr lang="en-CA" sz="1200" kern="1200" dirty="0">
                <a:solidFill>
                  <a:schemeClr val="tx1"/>
                </a:solidFill>
                <a:effectLst/>
                <a:latin typeface="+mn-lt"/>
                <a:ea typeface="+mn-ea"/>
                <a:cs typeface="+mn-cs"/>
              </a:rPr>
              <a:t>NLP come of age over the past ten years, with products such as Siri, Alexa and Google's voice search employing NLP to understand and respond to user requests. </a:t>
            </a:r>
            <a:r>
              <a:rPr lang="en-CA" dirty="0">
                <a:effectLst/>
              </a:rPr>
              <a:t> </a:t>
            </a:r>
          </a:p>
          <a:p>
            <a:pPr marL="171450" indent="-171450">
              <a:buFontTx/>
              <a:buChar char="-"/>
            </a:pPr>
            <a:r>
              <a:rPr lang="en-CA" dirty="0">
                <a:effectLst/>
              </a:rPr>
              <a:t>Personal assistants, translation software self-service phone banking applications , chatbots</a:t>
            </a:r>
            <a:endParaRPr lang="en-US" dirty="0"/>
          </a:p>
          <a:p>
            <a:r>
              <a:rPr lang="en-US" dirty="0"/>
              <a:t>Text analytics use ML and data-driven techniques , ignoring rules of the language [ don’t look into it]. </a:t>
            </a:r>
            <a:r>
              <a:rPr lang="en-CA" sz="1200" kern="1200" dirty="0">
                <a:solidFill>
                  <a:schemeClr val="tx1"/>
                </a:solidFill>
                <a:effectLst/>
                <a:latin typeface="+mn-lt"/>
                <a:ea typeface="+mn-ea"/>
                <a:cs typeface="+mn-cs"/>
              </a:rPr>
              <a:t>does not consider semantic features ( not necessary understanding the meaning , but focus on driving the insights) -  features</a:t>
            </a:r>
            <a:r>
              <a:rPr lang="en-CA" dirty="0">
                <a:effectLst/>
              </a:rPr>
              <a:t> based on analysing</a:t>
            </a:r>
            <a:r>
              <a:rPr lang="en-CA" sz="1200" kern="1200" dirty="0">
                <a:solidFill>
                  <a:schemeClr val="tx1"/>
                </a:solidFill>
                <a:effectLst/>
                <a:latin typeface="+mn-lt"/>
                <a:ea typeface="+mn-ea"/>
                <a:cs typeface="+mn-cs"/>
              </a:rPr>
              <a:t> word frequencies.</a:t>
            </a:r>
          </a:p>
          <a:p>
            <a:r>
              <a:rPr lang="en-CA" sz="1200" kern="1200" dirty="0">
                <a:solidFill>
                  <a:schemeClr val="tx1"/>
                </a:solidFill>
                <a:effectLst/>
                <a:latin typeface="+mn-lt"/>
                <a:ea typeface="+mn-ea"/>
                <a:cs typeface="+mn-cs"/>
              </a:rPr>
              <a:t> </a:t>
            </a:r>
            <a:r>
              <a:rPr lang="en-US" dirty="0"/>
              <a:t>Skills : Python, NLTK – Spacy]</a:t>
            </a:r>
          </a:p>
          <a:p>
            <a:endParaRPr lang="en-US" dirty="0"/>
          </a:p>
        </p:txBody>
      </p:sp>
      <p:sp>
        <p:nvSpPr>
          <p:cNvPr id="4" name="Slide Number Placeholder 3"/>
          <p:cNvSpPr>
            <a:spLocks noGrp="1"/>
          </p:cNvSpPr>
          <p:nvPr>
            <p:ph type="sldNum" sz="quarter" idx="5"/>
          </p:nvPr>
        </p:nvSpPr>
        <p:spPr/>
        <p:txBody>
          <a:bodyPr/>
          <a:lstStyle/>
          <a:p>
            <a:fld id="{77DC6A52-AEF2-D04F-A68E-D0267F57AAF8}" type="slidenum">
              <a:rPr lang="en-US" smtClean="0"/>
              <a:t>8</a:t>
            </a:fld>
            <a:endParaRPr lang="en-US"/>
          </a:p>
        </p:txBody>
      </p:sp>
    </p:spTree>
    <p:extLst>
      <p:ext uri="{BB962C8B-B14F-4D97-AF65-F5344CB8AC3E}">
        <p14:creationId xmlns:p14="http://schemas.microsoft.com/office/powerpoint/2010/main" val="36488612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a typeface="ＭＳ Ｐゴシック" charset="-128"/>
              </a:rPr>
              <a:t>Need preprocessing to reduce feature space</a:t>
            </a:r>
          </a:p>
          <a:p>
            <a:endParaRPr lang="en-GB" dirty="0"/>
          </a:p>
        </p:txBody>
      </p:sp>
      <p:sp>
        <p:nvSpPr>
          <p:cNvPr id="4" name="Slide Number Placeholder 3"/>
          <p:cNvSpPr>
            <a:spLocks noGrp="1"/>
          </p:cNvSpPr>
          <p:nvPr>
            <p:ph type="sldNum" sz="quarter" idx="5"/>
          </p:nvPr>
        </p:nvSpPr>
        <p:spPr/>
        <p:txBody>
          <a:bodyPr/>
          <a:lstStyle/>
          <a:p>
            <a:fld id="{F9C708DC-728D-0349-BE60-615ACC27E64A}" type="slidenum">
              <a:rPr lang="en-GB" smtClean="0"/>
              <a:t>9</a:t>
            </a:fld>
            <a:endParaRPr lang="en-GB"/>
          </a:p>
        </p:txBody>
      </p:sp>
    </p:spTree>
    <p:extLst>
      <p:ext uri="{BB962C8B-B14F-4D97-AF65-F5344CB8AC3E}">
        <p14:creationId xmlns:p14="http://schemas.microsoft.com/office/powerpoint/2010/main" val="243321198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lvl1pPr>
              <a:defRPr>
                <a:solidFill>
                  <a:srgbClr val="5E6A71"/>
                </a:solidFill>
              </a:defRPr>
            </a:lvl1pPr>
          </a:lstStyle>
          <a:p>
            <a:r>
              <a:rPr lang="en-US" dirty="0"/>
              <a:t>Click to edit Master title style</a:t>
            </a:r>
            <a:endParaRPr lang="en-GB" dirty="0"/>
          </a:p>
        </p:txBody>
      </p:sp>
      <p:sp>
        <p:nvSpPr>
          <p:cNvPr id="3" name="Subtitle 2"/>
          <p:cNvSpPr>
            <a:spLocks noGrp="1"/>
          </p:cNvSpPr>
          <p:nvPr>
            <p:ph type="subTitle" idx="1"/>
          </p:nvPr>
        </p:nvSpPr>
        <p:spPr>
          <a:xfrm>
            <a:off x="683568" y="3645024"/>
            <a:ext cx="6400800" cy="1752600"/>
          </a:xfrm>
        </p:spPr>
        <p:txBody>
          <a:bodyPr/>
          <a:lstStyle>
            <a:lvl1pPr marL="0" indent="0" algn="l">
              <a:buNone/>
              <a:defRPr i="1">
                <a:solidFill>
                  <a:srgbClr val="0098DB"/>
                </a:solidFill>
                <a:latin typeface="Times New Roman" panose="02020603050405020304" pitchFamily="18" charset="0"/>
                <a:cs typeface="Times New Roman" panose="02020603050405020304" pitchFamily="18"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endParaRPr lang="en-GB" dirty="0"/>
          </a:p>
        </p:txBody>
      </p:sp>
      <p:sp>
        <p:nvSpPr>
          <p:cNvPr id="4" name="Date Placeholder 3"/>
          <p:cNvSpPr>
            <a:spLocks noGrp="1"/>
          </p:cNvSpPr>
          <p:nvPr>
            <p:ph type="dt" sz="half" idx="10"/>
          </p:nvPr>
        </p:nvSpPr>
        <p:spPr/>
        <p:txBody>
          <a:bodyPr/>
          <a:lstStyle/>
          <a:p>
            <a:fld id="{9B2D7057-5E80-7348-BA52-9E154F15DAA5}" type="datetime1">
              <a:rPr lang="en-CA" smtClean="0"/>
              <a:t>2024-01-16</a:t>
            </a:fld>
            <a:endParaRPr lang="en-GB"/>
          </a:p>
        </p:txBody>
      </p:sp>
      <p:sp>
        <p:nvSpPr>
          <p:cNvPr id="5" name="Footer Placeholder 4"/>
          <p:cNvSpPr>
            <a:spLocks noGrp="1"/>
          </p:cNvSpPr>
          <p:nvPr>
            <p:ph type="ftr" sz="quarter" idx="11"/>
          </p:nvPr>
        </p:nvSpPr>
        <p:spPr/>
        <p:txBody>
          <a:bodyPr/>
          <a:lstStyle/>
          <a:p>
            <a:r>
              <a:rPr lang="en-GB"/>
              <a:t>Introduction to Text Analytics</a:t>
            </a:r>
          </a:p>
        </p:txBody>
      </p:sp>
      <p:sp>
        <p:nvSpPr>
          <p:cNvPr id="6" name="Slide Number Placeholder 5"/>
          <p:cNvSpPr>
            <a:spLocks noGrp="1"/>
          </p:cNvSpPr>
          <p:nvPr>
            <p:ph type="sldNum" sz="quarter" idx="12"/>
          </p:nvPr>
        </p:nvSpPr>
        <p:spPr/>
        <p:txBody>
          <a:bodyPr/>
          <a:lstStyle/>
          <a:p>
            <a:fld id="{191E7B16-C11D-48A6-9FE1-93A9A96AC7E6}" type="slidenum">
              <a:rPr lang="en-GB" smtClean="0"/>
              <a:t>‹#›</a:t>
            </a:fld>
            <a:endParaRPr lang="en-GB"/>
          </a:p>
        </p:txBody>
      </p:sp>
    </p:spTree>
    <p:extLst>
      <p:ext uri="{BB962C8B-B14F-4D97-AF65-F5344CB8AC3E}">
        <p14:creationId xmlns:p14="http://schemas.microsoft.com/office/powerpoint/2010/main" val="15554240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endParaRPr lang="en-GB"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86A4FC0B-B797-6E46-8DD0-32B28757F8A6}" type="datetime1">
              <a:rPr lang="en-CA" smtClean="0"/>
              <a:t>2024-01-16</a:t>
            </a:fld>
            <a:endParaRPr lang="en-GB"/>
          </a:p>
        </p:txBody>
      </p:sp>
      <p:sp>
        <p:nvSpPr>
          <p:cNvPr id="5" name="Footer Placeholder 4"/>
          <p:cNvSpPr>
            <a:spLocks noGrp="1"/>
          </p:cNvSpPr>
          <p:nvPr>
            <p:ph type="ftr" sz="quarter" idx="11"/>
          </p:nvPr>
        </p:nvSpPr>
        <p:spPr/>
        <p:txBody>
          <a:bodyPr/>
          <a:lstStyle/>
          <a:p>
            <a:r>
              <a:rPr lang="en-GB"/>
              <a:t>Introduction to Text Analytics</a:t>
            </a:r>
          </a:p>
        </p:txBody>
      </p:sp>
      <p:sp>
        <p:nvSpPr>
          <p:cNvPr id="6" name="Slide Number Placeholder 5"/>
          <p:cNvSpPr>
            <a:spLocks noGrp="1"/>
          </p:cNvSpPr>
          <p:nvPr>
            <p:ph type="sldNum" sz="quarter" idx="12"/>
          </p:nvPr>
        </p:nvSpPr>
        <p:spPr/>
        <p:txBody>
          <a:bodyPr/>
          <a:lstStyle/>
          <a:p>
            <a:fld id="{191E7B16-C11D-48A6-9FE1-93A9A96AC7E6}" type="slidenum">
              <a:rPr lang="en-GB" smtClean="0"/>
              <a:t>‹#›</a:t>
            </a:fld>
            <a:endParaRPr lang="en-GB"/>
          </a:p>
        </p:txBody>
      </p:sp>
    </p:spTree>
    <p:extLst>
      <p:ext uri="{BB962C8B-B14F-4D97-AF65-F5344CB8AC3E}">
        <p14:creationId xmlns:p14="http://schemas.microsoft.com/office/powerpoint/2010/main" val="28232482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dirty="0"/>
              <a:t>Click to edit Master title style</a:t>
            </a:r>
            <a:endParaRPr lang="en-GB" dirty="0"/>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9B54DB1F-E841-E04B-B9BA-B3CCDFB8C138}" type="datetime1">
              <a:rPr lang="en-CA" smtClean="0"/>
              <a:t>2024-01-16</a:t>
            </a:fld>
            <a:endParaRPr lang="en-GB"/>
          </a:p>
        </p:txBody>
      </p:sp>
      <p:sp>
        <p:nvSpPr>
          <p:cNvPr id="5" name="Footer Placeholder 4"/>
          <p:cNvSpPr>
            <a:spLocks noGrp="1"/>
          </p:cNvSpPr>
          <p:nvPr>
            <p:ph type="ftr" sz="quarter" idx="11"/>
          </p:nvPr>
        </p:nvSpPr>
        <p:spPr/>
        <p:txBody>
          <a:bodyPr/>
          <a:lstStyle/>
          <a:p>
            <a:r>
              <a:rPr lang="en-GB"/>
              <a:t>Introduction to Text Analytics</a:t>
            </a:r>
          </a:p>
        </p:txBody>
      </p:sp>
      <p:sp>
        <p:nvSpPr>
          <p:cNvPr id="6" name="Slide Number Placeholder 5"/>
          <p:cNvSpPr>
            <a:spLocks noGrp="1"/>
          </p:cNvSpPr>
          <p:nvPr>
            <p:ph type="sldNum" sz="quarter" idx="12"/>
          </p:nvPr>
        </p:nvSpPr>
        <p:spPr/>
        <p:txBody>
          <a:bodyPr/>
          <a:lstStyle/>
          <a:p>
            <a:fld id="{191E7B16-C11D-48A6-9FE1-93A9A96AC7E6}" type="slidenum">
              <a:rPr lang="en-GB" smtClean="0"/>
              <a:t>‹#›</a:t>
            </a:fld>
            <a:endParaRPr lang="en-GB"/>
          </a:p>
        </p:txBody>
      </p:sp>
    </p:spTree>
    <p:extLst>
      <p:ext uri="{BB962C8B-B14F-4D97-AF65-F5344CB8AC3E}">
        <p14:creationId xmlns:p14="http://schemas.microsoft.com/office/powerpoint/2010/main" val="215522074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lvl1pPr>
              <a:defRPr>
                <a:solidFill>
                  <a:schemeClr val="bg1"/>
                </a:solidFill>
              </a:defRPr>
            </a:lvl1pPr>
          </a:lstStyle>
          <a:p>
            <a:r>
              <a:rPr lang="en-US" dirty="0"/>
              <a:t>Click to edit Master title style</a:t>
            </a:r>
            <a:endParaRPr lang="en-GB" dirty="0"/>
          </a:p>
        </p:txBody>
      </p:sp>
      <p:sp>
        <p:nvSpPr>
          <p:cNvPr id="3" name="Subtitle 2"/>
          <p:cNvSpPr>
            <a:spLocks noGrp="1"/>
          </p:cNvSpPr>
          <p:nvPr>
            <p:ph type="subTitle" idx="1"/>
          </p:nvPr>
        </p:nvSpPr>
        <p:spPr>
          <a:xfrm>
            <a:off x="683568" y="3645024"/>
            <a:ext cx="6400800" cy="1752600"/>
          </a:xfrm>
        </p:spPr>
        <p:txBody>
          <a:bodyPr/>
          <a:lstStyle>
            <a:lvl1pPr marL="0" indent="0" algn="l">
              <a:buNone/>
              <a:defRPr i="1">
                <a:solidFill>
                  <a:srgbClr val="5E6A71"/>
                </a:solidFill>
                <a:latin typeface="Times New Roman" panose="02020603050405020304" pitchFamily="18" charset="0"/>
                <a:cs typeface="Times New Roman" panose="02020603050405020304" pitchFamily="18"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endParaRPr lang="en-GB" dirty="0"/>
          </a:p>
        </p:txBody>
      </p:sp>
      <p:sp>
        <p:nvSpPr>
          <p:cNvPr id="4" name="Date Placeholder 3"/>
          <p:cNvSpPr>
            <a:spLocks noGrp="1"/>
          </p:cNvSpPr>
          <p:nvPr>
            <p:ph type="dt" sz="half" idx="10"/>
          </p:nvPr>
        </p:nvSpPr>
        <p:spPr/>
        <p:txBody>
          <a:bodyPr/>
          <a:lstStyle/>
          <a:p>
            <a:fld id="{0F275D43-0F51-734A-92B8-BD893B730263}" type="datetime1">
              <a:rPr lang="en-CA" smtClean="0"/>
              <a:t>2024-01-16</a:t>
            </a:fld>
            <a:endParaRPr lang="en-GB"/>
          </a:p>
        </p:txBody>
      </p:sp>
      <p:sp>
        <p:nvSpPr>
          <p:cNvPr id="5" name="Footer Placeholder 4"/>
          <p:cNvSpPr>
            <a:spLocks noGrp="1"/>
          </p:cNvSpPr>
          <p:nvPr>
            <p:ph type="ftr" sz="quarter" idx="11"/>
          </p:nvPr>
        </p:nvSpPr>
        <p:spPr/>
        <p:txBody>
          <a:bodyPr/>
          <a:lstStyle/>
          <a:p>
            <a:r>
              <a:rPr lang="en-GB"/>
              <a:t>Introduction to Text Analytics</a:t>
            </a:r>
          </a:p>
        </p:txBody>
      </p:sp>
      <p:sp>
        <p:nvSpPr>
          <p:cNvPr id="6" name="Slide Number Placeholder 5"/>
          <p:cNvSpPr>
            <a:spLocks noGrp="1"/>
          </p:cNvSpPr>
          <p:nvPr>
            <p:ph type="sldNum" sz="quarter" idx="12"/>
          </p:nvPr>
        </p:nvSpPr>
        <p:spPr/>
        <p:txBody>
          <a:bodyPr/>
          <a:lstStyle/>
          <a:p>
            <a:fld id="{191E7B16-C11D-48A6-9FE1-93A9A96AC7E6}" type="slidenum">
              <a:rPr lang="en-GB" smtClean="0"/>
              <a:t>‹#›</a:t>
            </a:fld>
            <a:endParaRPr lang="en-GB"/>
          </a:p>
        </p:txBody>
      </p:sp>
    </p:spTree>
    <p:extLst>
      <p:ext uri="{BB962C8B-B14F-4D97-AF65-F5344CB8AC3E}">
        <p14:creationId xmlns:p14="http://schemas.microsoft.com/office/powerpoint/2010/main" val="288106232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endParaRPr lang="en-GB" dirty="0"/>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Date Placeholder 3"/>
          <p:cNvSpPr>
            <a:spLocks noGrp="1"/>
          </p:cNvSpPr>
          <p:nvPr>
            <p:ph type="dt" sz="half" idx="10"/>
          </p:nvPr>
        </p:nvSpPr>
        <p:spPr/>
        <p:txBody>
          <a:bodyPr/>
          <a:lstStyle/>
          <a:p>
            <a:fld id="{E3C528A4-5A25-8A44-8532-E8E45617C861}" type="datetime1">
              <a:rPr lang="en-CA" smtClean="0"/>
              <a:t>2024-01-16</a:t>
            </a:fld>
            <a:endParaRPr lang="en-GB"/>
          </a:p>
        </p:txBody>
      </p:sp>
      <p:sp>
        <p:nvSpPr>
          <p:cNvPr id="5" name="Footer Placeholder 4"/>
          <p:cNvSpPr>
            <a:spLocks noGrp="1"/>
          </p:cNvSpPr>
          <p:nvPr>
            <p:ph type="ftr" sz="quarter" idx="11"/>
          </p:nvPr>
        </p:nvSpPr>
        <p:spPr/>
        <p:txBody>
          <a:bodyPr/>
          <a:lstStyle/>
          <a:p>
            <a:r>
              <a:rPr lang="en-GB"/>
              <a:t>Introduction to Text Analytics</a:t>
            </a:r>
          </a:p>
        </p:txBody>
      </p:sp>
      <p:sp>
        <p:nvSpPr>
          <p:cNvPr id="6" name="Slide Number Placeholder 5"/>
          <p:cNvSpPr>
            <a:spLocks noGrp="1"/>
          </p:cNvSpPr>
          <p:nvPr>
            <p:ph type="sldNum" sz="quarter" idx="12"/>
          </p:nvPr>
        </p:nvSpPr>
        <p:spPr/>
        <p:txBody>
          <a:bodyPr/>
          <a:lstStyle/>
          <a:p>
            <a:fld id="{191E7B16-C11D-48A6-9FE1-93A9A96AC7E6}" type="slidenum">
              <a:rPr lang="en-GB" smtClean="0"/>
              <a:t>‹#›</a:t>
            </a:fld>
            <a:endParaRPr lang="en-GB"/>
          </a:p>
        </p:txBody>
      </p:sp>
    </p:spTree>
    <p:extLst>
      <p:ext uri="{BB962C8B-B14F-4D97-AF65-F5344CB8AC3E}">
        <p14:creationId xmlns:p14="http://schemas.microsoft.com/office/powerpoint/2010/main" val="38042480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solidFill>
                  <a:schemeClr val="bg1"/>
                </a:solidFill>
              </a:defRPr>
            </a:lvl1pPr>
          </a:lstStyle>
          <a:p>
            <a:r>
              <a:rPr lang="en-US" dirty="0"/>
              <a:t>Click to edit Master title style</a:t>
            </a:r>
            <a:endParaRPr lang="en-GB"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rgbClr val="5E6A7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666EDB46-7C0F-F84A-8D73-AA53CC7DB39E}" type="datetime1">
              <a:rPr lang="en-CA" smtClean="0"/>
              <a:t>2024-01-16</a:t>
            </a:fld>
            <a:endParaRPr lang="en-GB" dirty="0"/>
          </a:p>
        </p:txBody>
      </p:sp>
      <p:sp>
        <p:nvSpPr>
          <p:cNvPr id="5" name="Footer Placeholder 4"/>
          <p:cNvSpPr>
            <a:spLocks noGrp="1"/>
          </p:cNvSpPr>
          <p:nvPr>
            <p:ph type="ftr" sz="quarter" idx="11"/>
          </p:nvPr>
        </p:nvSpPr>
        <p:spPr/>
        <p:txBody>
          <a:bodyPr/>
          <a:lstStyle/>
          <a:p>
            <a:r>
              <a:rPr lang="en-GB"/>
              <a:t>Introduction to Text Analytics</a:t>
            </a:r>
          </a:p>
        </p:txBody>
      </p:sp>
      <p:sp>
        <p:nvSpPr>
          <p:cNvPr id="6" name="Slide Number Placeholder 5"/>
          <p:cNvSpPr>
            <a:spLocks noGrp="1"/>
          </p:cNvSpPr>
          <p:nvPr>
            <p:ph type="sldNum" sz="quarter" idx="12"/>
          </p:nvPr>
        </p:nvSpPr>
        <p:spPr/>
        <p:txBody>
          <a:bodyPr/>
          <a:lstStyle/>
          <a:p>
            <a:fld id="{191E7B16-C11D-48A6-9FE1-93A9A96AC7E6}" type="slidenum">
              <a:rPr lang="en-GB" smtClean="0"/>
              <a:t>‹#›</a:t>
            </a:fld>
            <a:endParaRPr lang="en-GB"/>
          </a:p>
        </p:txBody>
      </p:sp>
    </p:spTree>
    <p:extLst>
      <p:ext uri="{BB962C8B-B14F-4D97-AF65-F5344CB8AC3E}">
        <p14:creationId xmlns:p14="http://schemas.microsoft.com/office/powerpoint/2010/main" val="269591643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endParaRPr lang="en-GB" dirty="0"/>
          </a:p>
        </p:txBody>
      </p:sp>
      <p:sp>
        <p:nvSpPr>
          <p:cNvPr id="3" name="Content Placeholder 2"/>
          <p:cNvSpPr>
            <a:spLocks noGrp="1"/>
          </p:cNvSpPr>
          <p:nvPr>
            <p:ph sz="half" idx="1"/>
          </p:nvPr>
        </p:nvSpPr>
        <p:spPr>
          <a:xfrm>
            <a:off x="611560" y="2348880"/>
            <a:ext cx="3884240" cy="377728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Content Placeholder 3"/>
          <p:cNvSpPr>
            <a:spLocks noGrp="1"/>
          </p:cNvSpPr>
          <p:nvPr>
            <p:ph sz="half" idx="2"/>
          </p:nvPr>
        </p:nvSpPr>
        <p:spPr>
          <a:xfrm>
            <a:off x="4802560" y="2348880"/>
            <a:ext cx="3884240" cy="377728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Date Placeholder 4"/>
          <p:cNvSpPr>
            <a:spLocks noGrp="1"/>
          </p:cNvSpPr>
          <p:nvPr>
            <p:ph type="dt" sz="half" idx="10"/>
          </p:nvPr>
        </p:nvSpPr>
        <p:spPr/>
        <p:txBody>
          <a:bodyPr/>
          <a:lstStyle/>
          <a:p>
            <a:fld id="{B90C02DE-AD92-3B48-A469-9B4B7603D1A3}" type="datetime1">
              <a:rPr lang="en-CA" smtClean="0"/>
              <a:t>2024-01-16</a:t>
            </a:fld>
            <a:endParaRPr lang="en-GB"/>
          </a:p>
        </p:txBody>
      </p:sp>
      <p:sp>
        <p:nvSpPr>
          <p:cNvPr id="6" name="Footer Placeholder 5"/>
          <p:cNvSpPr>
            <a:spLocks noGrp="1"/>
          </p:cNvSpPr>
          <p:nvPr>
            <p:ph type="ftr" sz="quarter" idx="11"/>
          </p:nvPr>
        </p:nvSpPr>
        <p:spPr/>
        <p:txBody>
          <a:bodyPr/>
          <a:lstStyle/>
          <a:p>
            <a:r>
              <a:rPr lang="en-GB"/>
              <a:t>Introduction to Text Analytics</a:t>
            </a:r>
          </a:p>
        </p:txBody>
      </p:sp>
      <p:sp>
        <p:nvSpPr>
          <p:cNvPr id="7" name="Slide Number Placeholder 6"/>
          <p:cNvSpPr>
            <a:spLocks noGrp="1"/>
          </p:cNvSpPr>
          <p:nvPr>
            <p:ph type="sldNum" sz="quarter" idx="12"/>
          </p:nvPr>
        </p:nvSpPr>
        <p:spPr/>
        <p:txBody>
          <a:bodyPr/>
          <a:lstStyle/>
          <a:p>
            <a:fld id="{191E7B16-C11D-48A6-9FE1-93A9A96AC7E6}" type="slidenum">
              <a:rPr lang="en-GB" smtClean="0"/>
              <a:t>‹#›</a:t>
            </a:fld>
            <a:endParaRPr lang="en-GB"/>
          </a:p>
        </p:txBody>
      </p:sp>
    </p:spTree>
    <p:extLst>
      <p:ext uri="{BB962C8B-B14F-4D97-AF65-F5344CB8AC3E}">
        <p14:creationId xmlns:p14="http://schemas.microsoft.com/office/powerpoint/2010/main" val="206389955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GB"/>
          </a:p>
        </p:txBody>
      </p:sp>
      <p:sp>
        <p:nvSpPr>
          <p:cNvPr id="3" name="Text Placeholder 2"/>
          <p:cNvSpPr>
            <a:spLocks noGrp="1"/>
          </p:cNvSpPr>
          <p:nvPr>
            <p:ph type="body" idx="1"/>
          </p:nvPr>
        </p:nvSpPr>
        <p:spPr>
          <a:xfrm>
            <a:off x="611560" y="2357190"/>
            <a:ext cx="388582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611560" y="3068960"/>
            <a:ext cx="3885828" cy="305720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Text Placeholder 4"/>
          <p:cNvSpPr>
            <a:spLocks noGrp="1"/>
          </p:cNvSpPr>
          <p:nvPr>
            <p:ph type="body" sz="quarter" idx="3"/>
          </p:nvPr>
        </p:nvSpPr>
        <p:spPr>
          <a:xfrm>
            <a:off x="4799446" y="2357190"/>
            <a:ext cx="3887354"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799446" y="3068960"/>
            <a:ext cx="3887354" cy="305720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7" name="Date Placeholder 6"/>
          <p:cNvSpPr>
            <a:spLocks noGrp="1"/>
          </p:cNvSpPr>
          <p:nvPr>
            <p:ph type="dt" sz="half" idx="10"/>
          </p:nvPr>
        </p:nvSpPr>
        <p:spPr/>
        <p:txBody>
          <a:bodyPr/>
          <a:lstStyle/>
          <a:p>
            <a:fld id="{7DE20446-47CD-9F49-95D1-DBC97F4D5C35}" type="datetime1">
              <a:rPr lang="en-CA" smtClean="0"/>
              <a:t>2024-01-16</a:t>
            </a:fld>
            <a:endParaRPr lang="en-GB"/>
          </a:p>
        </p:txBody>
      </p:sp>
      <p:sp>
        <p:nvSpPr>
          <p:cNvPr id="8" name="Footer Placeholder 7"/>
          <p:cNvSpPr>
            <a:spLocks noGrp="1"/>
          </p:cNvSpPr>
          <p:nvPr>
            <p:ph type="ftr" sz="quarter" idx="11"/>
          </p:nvPr>
        </p:nvSpPr>
        <p:spPr/>
        <p:txBody>
          <a:bodyPr/>
          <a:lstStyle/>
          <a:p>
            <a:r>
              <a:rPr lang="en-GB"/>
              <a:t>Introduction to Text Analytics</a:t>
            </a:r>
          </a:p>
        </p:txBody>
      </p:sp>
      <p:sp>
        <p:nvSpPr>
          <p:cNvPr id="9" name="Slide Number Placeholder 8"/>
          <p:cNvSpPr>
            <a:spLocks noGrp="1"/>
          </p:cNvSpPr>
          <p:nvPr>
            <p:ph type="sldNum" sz="quarter" idx="12"/>
          </p:nvPr>
        </p:nvSpPr>
        <p:spPr/>
        <p:txBody>
          <a:bodyPr/>
          <a:lstStyle/>
          <a:p>
            <a:fld id="{191E7B16-C11D-48A6-9FE1-93A9A96AC7E6}" type="slidenum">
              <a:rPr lang="en-GB" smtClean="0"/>
              <a:t>‹#›</a:t>
            </a:fld>
            <a:endParaRPr lang="en-GB"/>
          </a:p>
        </p:txBody>
      </p:sp>
    </p:spTree>
    <p:extLst>
      <p:ext uri="{BB962C8B-B14F-4D97-AF65-F5344CB8AC3E}">
        <p14:creationId xmlns:p14="http://schemas.microsoft.com/office/powerpoint/2010/main" val="420911342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2"/>
          <p:cNvSpPr>
            <a:spLocks noGrp="1"/>
          </p:cNvSpPr>
          <p:nvPr>
            <p:ph type="dt" sz="half" idx="10"/>
          </p:nvPr>
        </p:nvSpPr>
        <p:spPr/>
        <p:txBody>
          <a:bodyPr/>
          <a:lstStyle/>
          <a:p>
            <a:fld id="{0477D32E-2444-4C40-80F2-950C70566C13}" type="datetime1">
              <a:rPr lang="en-CA" smtClean="0"/>
              <a:t>2024-01-16</a:t>
            </a:fld>
            <a:endParaRPr lang="en-GB"/>
          </a:p>
        </p:txBody>
      </p:sp>
      <p:sp>
        <p:nvSpPr>
          <p:cNvPr id="4" name="Footer Placeholder 3"/>
          <p:cNvSpPr>
            <a:spLocks noGrp="1"/>
          </p:cNvSpPr>
          <p:nvPr>
            <p:ph type="ftr" sz="quarter" idx="11"/>
          </p:nvPr>
        </p:nvSpPr>
        <p:spPr/>
        <p:txBody>
          <a:bodyPr/>
          <a:lstStyle/>
          <a:p>
            <a:r>
              <a:rPr lang="en-GB"/>
              <a:t>Introduction to Text Analytics</a:t>
            </a:r>
          </a:p>
        </p:txBody>
      </p:sp>
      <p:sp>
        <p:nvSpPr>
          <p:cNvPr id="5" name="Slide Number Placeholder 4"/>
          <p:cNvSpPr>
            <a:spLocks noGrp="1"/>
          </p:cNvSpPr>
          <p:nvPr>
            <p:ph type="sldNum" sz="quarter" idx="12"/>
          </p:nvPr>
        </p:nvSpPr>
        <p:spPr/>
        <p:txBody>
          <a:bodyPr/>
          <a:lstStyle/>
          <a:p>
            <a:fld id="{191E7B16-C11D-48A6-9FE1-93A9A96AC7E6}" type="slidenum">
              <a:rPr lang="en-GB" smtClean="0"/>
              <a:t>‹#›</a:t>
            </a:fld>
            <a:endParaRPr lang="en-GB"/>
          </a:p>
        </p:txBody>
      </p:sp>
    </p:spTree>
    <p:extLst>
      <p:ext uri="{BB962C8B-B14F-4D97-AF65-F5344CB8AC3E}">
        <p14:creationId xmlns:p14="http://schemas.microsoft.com/office/powerpoint/2010/main" val="174485598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EF45D1D-918D-2F43-B3B0-21DE1512A02C}" type="datetime1">
              <a:rPr lang="en-CA" smtClean="0"/>
              <a:t>2024-01-16</a:t>
            </a:fld>
            <a:endParaRPr lang="en-GB"/>
          </a:p>
        </p:txBody>
      </p:sp>
      <p:sp>
        <p:nvSpPr>
          <p:cNvPr id="3" name="Footer Placeholder 2"/>
          <p:cNvSpPr>
            <a:spLocks noGrp="1"/>
          </p:cNvSpPr>
          <p:nvPr>
            <p:ph type="ftr" sz="quarter" idx="11"/>
          </p:nvPr>
        </p:nvSpPr>
        <p:spPr/>
        <p:txBody>
          <a:bodyPr/>
          <a:lstStyle/>
          <a:p>
            <a:r>
              <a:rPr lang="en-GB"/>
              <a:t>Introduction to Text Analytics</a:t>
            </a:r>
          </a:p>
        </p:txBody>
      </p:sp>
      <p:sp>
        <p:nvSpPr>
          <p:cNvPr id="4" name="Slide Number Placeholder 3"/>
          <p:cNvSpPr>
            <a:spLocks noGrp="1"/>
          </p:cNvSpPr>
          <p:nvPr>
            <p:ph type="sldNum" sz="quarter" idx="12"/>
          </p:nvPr>
        </p:nvSpPr>
        <p:spPr/>
        <p:txBody>
          <a:bodyPr/>
          <a:lstStyle/>
          <a:p>
            <a:fld id="{191E7B16-C11D-48A6-9FE1-93A9A96AC7E6}" type="slidenum">
              <a:rPr lang="en-GB" smtClean="0"/>
              <a:t>‹#›</a:t>
            </a:fld>
            <a:endParaRPr lang="en-GB"/>
          </a:p>
        </p:txBody>
      </p:sp>
    </p:spTree>
    <p:extLst>
      <p:ext uri="{BB962C8B-B14F-4D97-AF65-F5344CB8AC3E}">
        <p14:creationId xmlns:p14="http://schemas.microsoft.com/office/powerpoint/2010/main" val="311788888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1196752"/>
            <a:ext cx="3008313" cy="1162050"/>
          </a:xfrm>
        </p:spPr>
        <p:txBody>
          <a:bodyPr anchor="b"/>
          <a:lstStyle>
            <a:lvl1pPr algn="l">
              <a:defRPr sz="2000" b="1"/>
            </a:lvl1pPr>
          </a:lstStyle>
          <a:p>
            <a:r>
              <a:rPr lang="en-US" dirty="0"/>
              <a:t>Click to edit Master title style</a:t>
            </a:r>
            <a:endParaRPr lang="en-GB" dirty="0"/>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457200" y="2420888"/>
            <a:ext cx="3008313" cy="370527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8187E4A2-C46C-DC40-B7A9-96A2B33E6324}" type="datetime1">
              <a:rPr lang="en-CA" smtClean="0"/>
              <a:t>2024-01-16</a:t>
            </a:fld>
            <a:endParaRPr lang="en-GB"/>
          </a:p>
        </p:txBody>
      </p:sp>
      <p:sp>
        <p:nvSpPr>
          <p:cNvPr id="6" name="Footer Placeholder 5"/>
          <p:cNvSpPr>
            <a:spLocks noGrp="1"/>
          </p:cNvSpPr>
          <p:nvPr>
            <p:ph type="ftr" sz="quarter" idx="11"/>
          </p:nvPr>
        </p:nvSpPr>
        <p:spPr/>
        <p:txBody>
          <a:bodyPr/>
          <a:lstStyle/>
          <a:p>
            <a:r>
              <a:rPr lang="en-GB"/>
              <a:t>Introduction to Text Analytics</a:t>
            </a:r>
          </a:p>
        </p:txBody>
      </p:sp>
      <p:sp>
        <p:nvSpPr>
          <p:cNvPr id="7" name="Slide Number Placeholder 6"/>
          <p:cNvSpPr>
            <a:spLocks noGrp="1"/>
          </p:cNvSpPr>
          <p:nvPr>
            <p:ph type="sldNum" sz="quarter" idx="12"/>
          </p:nvPr>
        </p:nvSpPr>
        <p:spPr/>
        <p:txBody>
          <a:bodyPr/>
          <a:lstStyle/>
          <a:p>
            <a:fld id="{191E7B16-C11D-48A6-9FE1-93A9A96AC7E6}" type="slidenum">
              <a:rPr lang="en-GB" smtClean="0"/>
              <a:t>‹#›</a:t>
            </a:fld>
            <a:endParaRPr lang="en-GB"/>
          </a:p>
        </p:txBody>
      </p:sp>
    </p:spTree>
    <p:extLst>
      <p:ext uri="{BB962C8B-B14F-4D97-AF65-F5344CB8AC3E}">
        <p14:creationId xmlns:p14="http://schemas.microsoft.com/office/powerpoint/2010/main" val="7626301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endParaRPr lang="en-GB" dirty="0"/>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Date Placeholder 3"/>
          <p:cNvSpPr>
            <a:spLocks noGrp="1"/>
          </p:cNvSpPr>
          <p:nvPr>
            <p:ph type="dt" sz="half" idx="10"/>
          </p:nvPr>
        </p:nvSpPr>
        <p:spPr/>
        <p:txBody>
          <a:bodyPr/>
          <a:lstStyle/>
          <a:p>
            <a:fld id="{114E1C6C-8227-5149-AA8F-C69CF6083562}" type="datetime1">
              <a:rPr lang="en-CA" smtClean="0"/>
              <a:t>2024-01-16</a:t>
            </a:fld>
            <a:endParaRPr lang="en-GB"/>
          </a:p>
        </p:txBody>
      </p:sp>
      <p:sp>
        <p:nvSpPr>
          <p:cNvPr id="5" name="Footer Placeholder 4"/>
          <p:cNvSpPr>
            <a:spLocks noGrp="1"/>
          </p:cNvSpPr>
          <p:nvPr>
            <p:ph type="ftr" sz="quarter" idx="11"/>
          </p:nvPr>
        </p:nvSpPr>
        <p:spPr/>
        <p:txBody>
          <a:bodyPr/>
          <a:lstStyle/>
          <a:p>
            <a:r>
              <a:rPr lang="en-GB"/>
              <a:t>Introduction to Text Analytics</a:t>
            </a:r>
          </a:p>
        </p:txBody>
      </p:sp>
      <p:sp>
        <p:nvSpPr>
          <p:cNvPr id="6" name="Slide Number Placeholder 5"/>
          <p:cNvSpPr>
            <a:spLocks noGrp="1"/>
          </p:cNvSpPr>
          <p:nvPr>
            <p:ph type="sldNum" sz="quarter" idx="12"/>
          </p:nvPr>
        </p:nvSpPr>
        <p:spPr/>
        <p:txBody>
          <a:bodyPr/>
          <a:lstStyle/>
          <a:p>
            <a:fld id="{191E7B16-C11D-48A6-9FE1-93A9A96AC7E6}" type="slidenum">
              <a:rPr lang="en-GB" smtClean="0"/>
              <a:t>‹#›</a:t>
            </a:fld>
            <a:endParaRPr lang="en-GB"/>
          </a:p>
        </p:txBody>
      </p:sp>
    </p:spTree>
    <p:extLst>
      <p:ext uri="{BB962C8B-B14F-4D97-AF65-F5344CB8AC3E}">
        <p14:creationId xmlns:p14="http://schemas.microsoft.com/office/powerpoint/2010/main" val="70985888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23728" y="4800600"/>
            <a:ext cx="5154960" cy="566738"/>
          </a:xfrm>
        </p:spPr>
        <p:txBody>
          <a:bodyPr anchor="b"/>
          <a:lstStyle>
            <a:lvl1pPr algn="l">
              <a:defRPr sz="2000" b="1"/>
            </a:lvl1pPr>
          </a:lstStyle>
          <a:p>
            <a:r>
              <a:rPr lang="en-US"/>
              <a:t>Click to edit Master title style</a:t>
            </a:r>
            <a:endParaRPr lang="en-GB"/>
          </a:p>
        </p:txBody>
      </p:sp>
      <p:sp>
        <p:nvSpPr>
          <p:cNvPr id="3" name="Picture Placeholder 2"/>
          <p:cNvSpPr>
            <a:spLocks noGrp="1"/>
          </p:cNvSpPr>
          <p:nvPr>
            <p:ph type="pic" idx="1"/>
          </p:nvPr>
        </p:nvSpPr>
        <p:spPr>
          <a:xfrm>
            <a:off x="2123728" y="612775"/>
            <a:ext cx="515496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2123728" y="5367338"/>
            <a:ext cx="515496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C985E42-9037-B649-8006-6FD38E064528}" type="datetime1">
              <a:rPr lang="en-CA" smtClean="0"/>
              <a:t>2024-01-16</a:t>
            </a:fld>
            <a:endParaRPr lang="en-GB"/>
          </a:p>
        </p:txBody>
      </p:sp>
      <p:sp>
        <p:nvSpPr>
          <p:cNvPr id="6" name="Footer Placeholder 5"/>
          <p:cNvSpPr>
            <a:spLocks noGrp="1"/>
          </p:cNvSpPr>
          <p:nvPr>
            <p:ph type="ftr" sz="quarter" idx="11"/>
          </p:nvPr>
        </p:nvSpPr>
        <p:spPr/>
        <p:txBody>
          <a:bodyPr/>
          <a:lstStyle/>
          <a:p>
            <a:r>
              <a:rPr lang="en-GB"/>
              <a:t>Introduction to Text Analytics</a:t>
            </a:r>
          </a:p>
        </p:txBody>
      </p:sp>
      <p:sp>
        <p:nvSpPr>
          <p:cNvPr id="7" name="Slide Number Placeholder 6"/>
          <p:cNvSpPr>
            <a:spLocks noGrp="1"/>
          </p:cNvSpPr>
          <p:nvPr>
            <p:ph type="sldNum" sz="quarter" idx="12"/>
          </p:nvPr>
        </p:nvSpPr>
        <p:spPr/>
        <p:txBody>
          <a:bodyPr/>
          <a:lstStyle/>
          <a:p>
            <a:fld id="{191E7B16-C11D-48A6-9FE1-93A9A96AC7E6}" type="slidenum">
              <a:rPr lang="en-GB" smtClean="0"/>
              <a:t>‹#›</a:t>
            </a:fld>
            <a:endParaRPr lang="en-GB"/>
          </a:p>
        </p:txBody>
      </p:sp>
    </p:spTree>
    <p:extLst>
      <p:ext uri="{BB962C8B-B14F-4D97-AF65-F5344CB8AC3E}">
        <p14:creationId xmlns:p14="http://schemas.microsoft.com/office/powerpoint/2010/main" val="179152787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endParaRPr lang="en-GB"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9CB6E67F-C92B-7D4C-A79B-AA48ABBCB63C}" type="datetime1">
              <a:rPr lang="en-CA" smtClean="0"/>
              <a:t>2024-01-16</a:t>
            </a:fld>
            <a:endParaRPr lang="en-GB"/>
          </a:p>
        </p:txBody>
      </p:sp>
      <p:sp>
        <p:nvSpPr>
          <p:cNvPr id="5" name="Footer Placeholder 4"/>
          <p:cNvSpPr>
            <a:spLocks noGrp="1"/>
          </p:cNvSpPr>
          <p:nvPr>
            <p:ph type="ftr" sz="quarter" idx="11"/>
          </p:nvPr>
        </p:nvSpPr>
        <p:spPr/>
        <p:txBody>
          <a:bodyPr/>
          <a:lstStyle/>
          <a:p>
            <a:r>
              <a:rPr lang="en-GB"/>
              <a:t>Introduction to Text Analytics</a:t>
            </a:r>
          </a:p>
        </p:txBody>
      </p:sp>
      <p:sp>
        <p:nvSpPr>
          <p:cNvPr id="6" name="Slide Number Placeholder 5"/>
          <p:cNvSpPr>
            <a:spLocks noGrp="1"/>
          </p:cNvSpPr>
          <p:nvPr>
            <p:ph type="sldNum" sz="quarter" idx="12"/>
          </p:nvPr>
        </p:nvSpPr>
        <p:spPr/>
        <p:txBody>
          <a:bodyPr/>
          <a:lstStyle/>
          <a:p>
            <a:fld id="{191E7B16-C11D-48A6-9FE1-93A9A96AC7E6}" type="slidenum">
              <a:rPr lang="en-GB" smtClean="0"/>
              <a:t>‹#›</a:t>
            </a:fld>
            <a:endParaRPr lang="en-GB"/>
          </a:p>
        </p:txBody>
      </p:sp>
    </p:spTree>
    <p:extLst>
      <p:ext uri="{BB962C8B-B14F-4D97-AF65-F5344CB8AC3E}">
        <p14:creationId xmlns:p14="http://schemas.microsoft.com/office/powerpoint/2010/main" val="284010346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dirty="0"/>
              <a:t>Click to edit Master title style</a:t>
            </a:r>
            <a:endParaRPr lang="en-GB" dirty="0"/>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80F80488-D4D6-9841-9BCC-38E3A113C1B4}" type="datetime1">
              <a:rPr lang="en-CA" smtClean="0"/>
              <a:t>2024-01-16</a:t>
            </a:fld>
            <a:endParaRPr lang="en-GB"/>
          </a:p>
        </p:txBody>
      </p:sp>
      <p:sp>
        <p:nvSpPr>
          <p:cNvPr id="5" name="Footer Placeholder 4"/>
          <p:cNvSpPr>
            <a:spLocks noGrp="1"/>
          </p:cNvSpPr>
          <p:nvPr>
            <p:ph type="ftr" sz="quarter" idx="11"/>
          </p:nvPr>
        </p:nvSpPr>
        <p:spPr/>
        <p:txBody>
          <a:bodyPr/>
          <a:lstStyle/>
          <a:p>
            <a:r>
              <a:rPr lang="en-GB"/>
              <a:t>Introduction to Text Analytics</a:t>
            </a:r>
          </a:p>
        </p:txBody>
      </p:sp>
      <p:sp>
        <p:nvSpPr>
          <p:cNvPr id="6" name="Slide Number Placeholder 5"/>
          <p:cNvSpPr>
            <a:spLocks noGrp="1"/>
          </p:cNvSpPr>
          <p:nvPr>
            <p:ph type="sldNum" sz="quarter" idx="12"/>
          </p:nvPr>
        </p:nvSpPr>
        <p:spPr/>
        <p:txBody>
          <a:bodyPr/>
          <a:lstStyle/>
          <a:p>
            <a:fld id="{191E7B16-C11D-48A6-9FE1-93A9A96AC7E6}" type="slidenum">
              <a:rPr lang="en-GB" smtClean="0"/>
              <a:t>‹#›</a:t>
            </a:fld>
            <a:endParaRPr lang="en-GB"/>
          </a:p>
        </p:txBody>
      </p:sp>
    </p:spTree>
    <p:extLst>
      <p:ext uri="{BB962C8B-B14F-4D97-AF65-F5344CB8AC3E}">
        <p14:creationId xmlns:p14="http://schemas.microsoft.com/office/powerpoint/2010/main" val="92302572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02739192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16865446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2630248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solidFill>
                  <a:srgbClr val="5E6A71"/>
                </a:solidFill>
              </a:defRPr>
            </a:lvl1pPr>
          </a:lstStyle>
          <a:p>
            <a:r>
              <a:rPr lang="en-US" dirty="0"/>
              <a:t>Click to edit Master title style</a:t>
            </a:r>
            <a:endParaRPr lang="en-GB"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rgbClr val="0098DB"/>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D13E2339-8758-A44D-975D-08ABDDA12AC4}" type="datetime1">
              <a:rPr lang="en-CA" smtClean="0"/>
              <a:t>2024-01-16</a:t>
            </a:fld>
            <a:endParaRPr lang="en-GB" dirty="0"/>
          </a:p>
        </p:txBody>
      </p:sp>
      <p:sp>
        <p:nvSpPr>
          <p:cNvPr id="5" name="Footer Placeholder 4"/>
          <p:cNvSpPr>
            <a:spLocks noGrp="1"/>
          </p:cNvSpPr>
          <p:nvPr>
            <p:ph type="ftr" sz="quarter" idx="11"/>
          </p:nvPr>
        </p:nvSpPr>
        <p:spPr/>
        <p:txBody>
          <a:bodyPr/>
          <a:lstStyle/>
          <a:p>
            <a:r>
              <a:rPr lang="en-GB"/>
              <a:t>Introduction to Text Analytics</a:t>
            </a:r>
          </a:p>
        </p:txBody>
      </p:sp>
      <p:sp>
        <p:nvSpPr>
          <p:cNvPr id="6" name="Slide Number Placeholder 5"/>
          <p:cNvSpPr>
            <a:spLocks noGrp="1"/>
          </p:cNvSpPr>
          <p:nvPr>
            <p:ph type="sldNum" sz="quarter" idx="12"/>
          </p:nvPr>
        </p:nvSpPr>
        <p:spPr/>
        <p:txBody>
          <a:bodyPr/>
          <a:lstStyle/>
          <a:p>
            <a:fld id="{191E7B16-C11D-48A6-9FE1-93A9A96AC7E6}" type="slidenum">
              <a:rPr lang="en-GB" smtClean="0"/>
              <a:t>‹#›</a:t>
            </a:fld>
            <a:endParaRPr lang="en-GB"/>
          </a:p>
        </p:txBody>
      </p:sp>
    </p:spTree>
    <p:extLst>
      <p:ext uri="{BB962C8B-B14F-4D97-AF65-F5344CB8AC3E}">
        <p14:creationId xmlns:p14="http://schemas.microsoft.com/office/powerpoint/2010/main" val="35827267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endParaRPr lang="en-GB" dirty="0"/>
          </a:p>
        </p:txBody>
      </p:sp>
      <p:sp>
        <p:nvSpPr>
          <p:cNvPr id="3" name="Content Placeholder 2"/>
          <p:cNvSpPr>
            <a:spLocks noGrp="1"/>
          </p:cNvSpPr>
          <p:nvPr>
            <p:ph sz="half" idx="1"/>
          </p:nvPr>
        </p:nvSpPr>
        <p:spPr>
          <a:xfrm>
            <a:off x="611560" y="2348880"/>
            <a:ext cx="3884240" cy="377728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Content Placeholder 3"/>
          <p:cNvSpPr>
            <a:spLocks noGrp="1"/>
          </p:cNvSpPr>
          <p:nvPr>
            <p:ph sz="half" idx="2"/>
          </p:nvPr>
        </p:nvSpPr>
        <p:spPr>
          <a:xfrm>
            <a:off x="4802560" y="2348880"/>
            <a:ext cx="3884240" cy="377728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Date Placeholder 4"/>
          <p:cNvSpPr>
            <a:spLocks noGrp="1"/>
          </p:cNvSpPr>
          <p:nvPr>
            <p:ph type="dt" sz="half" idx="10"/>
          </p:nvPr>
        </p:nvSpPr>
        <p:spPr/>
        <p:txBody>
          <a:bodyPr/>
          <a:lstStyle/>
          <a:p>
            <a:fld id="{8339D329-30A9-2D4E-A548-87AA2EAA85FF}" type="datetime1">
              <a:rPr lang="en-CA" smtClean="0"/>
              <a:t>2024-01-16</a:t>
            </a:fld>
            <a:endParaRPr lang="en-GB"/>
          </a:p>
        </p:txBody>
      </p:sp>
      <p:sp>
        <p:nvSpPr>
          <p:cNvPr id="6" name="Footer Placeholder 5"/>
          <p:cNvSpPr>
            <a:spLocks noGrp="1"/>
          </p:cNvSpPr>
          <p:nvPr>
            <p:ph type="ftr" sz="quarter" idx="11"/>
          </p:nvPr>
        </p:nvSpPr>
        <p:spPr/>
        <p:txBody>
          <a:bodyPr/>
          <a:lstStyle/>
          <a:p>
            <a:r>
              <a:rPr lang="en-GB"/>
              <a:t>Introduction to Text Analytics</a:t>
            </a:r>
          </a:p>
        </p:txBody>
      </p:sp>
      <p:sp>
        <p:nvSpPr>
          <p:cNvPr id="7" name="Slide Number Placeholder 6"/>
          <p:cNvSpPr>
            <a:spLocks noGrp="1"/>
          </p:cNvSpPr>
          <p:nvPr>
            <p:ph type="sldNum" sz="quarter" idx="12"/>
          </p:nvPr>
        </p:nvSpPr>
        <p:spPr/>
        <p:txBody>
          <a:bodyPr/>
          <a:lstStyle/>
          <a:p>
            <a:fld id="{191E7B16-C11D-48A6-9FE1-93A9A96AC7E6}" type="slidenum">
              <a:rPr lang="en-GB" smtClean="0"/>
              <a:t>‹#›</a:t>
            </a:fld>
            <a:endParaRPr lang="en-GB"/>
          </a:p>
        </p:txBody>
      </p:sp>
    </p:spTree>
    <p:extLst>
      <p:ext uri="{BB962C8B-B14F-4D97-AF65-F5344CB8AC3E}">
        <p14:creationId xmlns:p14="http://schemas.microsoft.com/office/powerpoint/2010/main" val="30070589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GB"/>
          </a:p>
        </p:txBody>
      </p:sp>
      <p:sp>
        <p:nvSpPr>
          <p:cNvPr id="3" name="Text Placeholder 2"/>
          <p:cNvSpPr>
            <a:spLocks noGrp="1"/>
          </p:cNvSpPr>
          <p:nvPr>
            <p:ph type="body" idx="1"/>
          </p:nvPr>
        </p:nvSpPr>
        <p:spPr>
          <a:xfrm>
            <a:off x="611560" y="2357190"/>
            <a:ext cx="388582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611560" y="3068960"/>
            <a:ext cx="3885828" cy="305720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Text Placeholder 4"/>
          <p:cNvSpPr>
            <a:spLocks noGrp="1"/>
          </p:cNvSpPr>
          <p:nvPr>
            <p:ph type="body" sz="quarter" idx="3"/>
          </p:nvPr>
        </p:nvSpPr>
        <p:spPr>
          <a:xfrm>
            <a:off x="4799446" y="2357190"/>
            <a:ext cx="3887354"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799446" y="3068960"/>
            <a:ext cx="3887354" cy="305720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7" name="Date Placeholder 6"/>
          <p:cNvSpPr>
            <a:spLocks noGrp="1"/>
          </p:cNvSpPr>
          <p:nvPr>
            <p:ph type="dt" sz="half" idx="10"/>
          </p:nvPr>
        </p:nvSpPr>
        <p:spPr/>
        <p:txBody>
          <a:bodyPr/>
          <a:lstStyle/>
          <a:p>
            <a:fld id="{7DBD23F8-6A14-234B-9219-76A53F33C8F3}" type="datetime1">
              <a:rPr lang="en-CA" smtClean="0"/>
              <a:t>2024-01-16</a:t>
            </a:fld>
            <a:endParaRPr lang="en-GB"/>
          </a:p>
        </p:txBody>
      </p:sp>
      <p:sp>
        <p:nvSpPr>
          <p:cNvPr id="8" name="Footer Placeholder 7"/>
          <p:cNvSpPr>
            <a:spLocks noGrp="1"/>
          </p:cNvSpPr>
          <p:nvPr>
            <p:ph type="ftr" sz="quarter" idx="11"/>
          </p:nvPr>
        </p:nvSpPr>
        <p:spPr/>
        <p:txBody>
          <a:bodyPr/>
          <a:lstStyle/>
          <a:p>
            <a:r>
              <a:rPr lang="en-GB"/>
              <a:t>Introduction to Text Analytics</a:t>
            </a:r>
          </a:p>
        </p:txBody>
      </p:sp>
      <p:sp>
        <p:nvSpPr>
          <p:cNvPr id="9" name="Slide Number Placeholder 8"/>
          <p:cNvSpPr>
            <a:spLocks noGrp="1"/>
          </p:cNvSpPr>
          <p:nvPr>
            <p:ph type="sldNum" sz="quarter" idx="12"/>
          </p:nvPr>
        </p:nvSpPr>
        <p:spPr/>
        <p:txBody>
          <a:bodyPr/>
          <a:lstStyle/>
          <a:p>
            <a:fld id="{191E7B16-C11D-48A6-9FE1-93A9A96AC7E6}" type="slidenum">
              <a:rPr lang="en-GB" smtClean="0"/>
              <a:t>‹#›</a:t>
            </a:fld>
            <a:endParaRPr lang="en-GB"/>
          </a:p>
        </p:txBody>
      </p:sp>
    </p:spTree>
    <p:extLst>
      <p:ext uri="{BB962C8B-B14F-4D97-AF65-F5344CB8AC3E}">
        <p14:creationId xmlns:p14="http://schemas.microsoft.com/office/powerpoint/2010/main" val="30667821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2"/>
          <p:cNvSpPr>
            <a:spLocks noGrp="1"/>
          </p:cNvSpPr>
          <p:nvPr>
            <p:ph type="dt" sz="half" idx="10"/>
          </p:nvPr>
        </p:nvSpPr>
        <p:spPr/>
        <p:txBody>
          <a:bodyPr/>
          <a:lstStyle/>
          <a:p>
            <a:fld id="{AC258756-8056-CE4F-9321-128C3407804A}" type="datetime1">
              <a:rPr lang="en-CA" smtClean="0"/>
              <a:t>2024-01-16</a:t>
            </a:fld>
            <a:endParaRPr lang="en-GB"/>
          </a:p>
        </p:txBody>
      </p:sp>
      <p:sp>
        <p:nvSpPr>
          <p:cNvPr id="4" name="Footer Placeholder 3"/>
          <p:cNvSpPr>
            <a:spLocks noGrp="1"/>
          </p:cNvSpPr>
          <p:nvPr>
            <p:ph type="ftr" sz="quarter" idx="11"/>
          </p:nvPr>
        </p:nvSpPr>
        <p:spPr/>
        <p:txBody>
          <a:bodyPr/>
          <a:lstStyle/>
          <a:p>
            <a:r>
              <a:rPr lang="en-GB"/>
              <a:t>Introduction to Text Analytics</a:t>
            </a:r>
          </a:p>
        </p:txBody>
      </p:sp>
      <p:sp>
        <p:nvSpPr>
          <p:cNvPr id="5" name="Slide Number Placeholder 4"/>
          <p:cNvSpPr>
            <a:spLocks noGrp="1"/>
          </p:cNvSpPr>
          <p:nvPr>
            <p:ph type="sldNum" sz="quarter" idx="12"/>
          </p:nvPr>
        </p:nvSpPr>
        <p:spPr/>
        <p:txBody>
          <a:bodyPr/>
          <a:lstStyle/>
          <a:p>
            <a:fld id="{191E7B16-C11D-48A6-9FE1-93A9A96AC7E6}" type="slidenum">
              <a:rPr lang="en-GB" smtClean="0"/>
              <a:t>‹#›</a:t>
            </a:fld>
            <a:endParaRPr lang="en-GB"/>
          </a:p>
        </p:txBody>
      </p:sp>
    </p:spTree>
    <p:extLst>
      <p:ext uri="{BB962C8B-B14F-4D97-AF65-F5344CB8AC3E}">
        <p14:creationId xmlns:p14="http://schemas.microsoft.com/office/powerpoint/2010/main" val="33419381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89E7459-A585-194D-8ADF-6C7098FC0944}" type="datetime1">
              <a:rPr lang="en-CA" smtClean="0"/>
              <a:t>2024-01-16</a:t>
            </a:fld>
            <a:endParaRPr lang="en-GB"/>
          </a:p>
        </p:txBody>
      </p:sp>
      <p:sp>
        <p:nvSpPr>
          <p:cNvPr id="3" name="Footer Placeholder 2"/>
          <p:cNvSpPr>
            <a:spLocks noGrp="1"/>
          </p:cNvSpPr>
          <p:nvPr>
            <p:ph type="ftr" sz="quarter" idx="11"/>
          </p:nvPr>
        </p:nvSpPr>
        <p:spPr/>
        <p:txBody>
          <a:bodyPr/>
          <a:lstStyle/>
          <a:p>
            <a:r>
              <a:rPr lang="en-GB"/>
              <a:t>Introduction to Text Analytics</a:t>
            </a:r>
          </a:p>
        </p:txBody>
      </p:sp>
      <p:sp>
        <p:nvSpPr>
          <p:cNvPr id="4" name="Slide Number Placeholder 3"/>
          <p:cNvSpPr>
            <a:spLocks noGrp="1"/>
          </p:cNvSpPr>
          <p:nvPr>
            <p:ph type="sldNum" sz="quarter" idx="12"/>
          </p:nvPr>
        </p:nvSpPr>
        <p:spPr/>
        <p:txBody>
          <a:bodyPr/>
          <a:lstStyle/>
          <a:p>
            <a:fld id="{191E7B16-C11D-48A6-9FE1-93A9A96AC7E6}" type="slidenum">
              <a:rPr lang="en-GB" smtClean="0"/>
              <a:t>‹#›</a:t>
            </a:fld>
            <a:endParaRPr lang="en-GB"/>
          </a:p>
        </p:txBody>
      </p:sp>
    </p:spTree>
    <p:extLst>
      <p:ext uri="{BB962C8B-B14F-4D97-AF65-F5344CB8AC3E}">
        <p14:creationId xmlns:p14="http://schemas.microsoft.com/office/powerpoint/2010/main" val="41179224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1196752"/>
            <a:ext cx="3008313" cy="1162050"/>
          </a:xfrm>
        </p:spPr>
        <p:txBody>
          <a:bodyPr anchor="b"/>
          <a:lstStyle>
            <a:lvl1pPr algn="l">
              <a:defRPr sz="2000" b="1"/>
            </a:lvl1pPr>
          </a:lstStyle>
          <a:p>
            <a:r>
              <a:rPr lang="en-US" dirty="0"/>
              <a:t>Click to edit Master title style</a:t>
            </a:r>
            <a:endParaRPr lang="en-GB" dirty="0"/>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457200" y="2420888"/>
            <a:ext cx="3008313" cy="370527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40E113E4-5D6E-5F40-85E4-E301386A2626}" type="datetime1">
              <a:rPr lang="en-CA" smtClean="0"/>
              <a:t>2024-01-16</a:t>
            </a:fld>
            <a:endParaRPr lang="en-GB"/>
          </a:p>
        </p:txBody>
      </p:sp>
      <p:sp>
        <p:nvSpPr>
          <p:cNvPr id="6" name="Footer Placeholder 5"/>
          <p:cNvSpPr>
            <a:spLocks noGrp="1"/>
          </p:cNvSpPr>
          <p:nvPr>
            <p:ph type="ftr" sz="quarter" idx="11"/>
          </p:nvPr>
        </p:nvSpPr>
        <p:spPr/>
        <p:txBody>
          <a:bodyPr/>
          <a:lstStyle/>
          <a:p>
            <a:r>
              <a:rPr lang="en-GB"/>
              <a:t>Introduction to Text Analytics</a:t>
            </a:r>
          </a:p>
        </p:txBody>
      </p:sp>
      <p:sp>
        <p:nvSpPr>
          <p:cNvPr id="7" name="Slide Number Placeholder 6"/>
          <p:cNvSpPr>
            <a:spLocks noGrp="1"/>
          </p:cNvSpPr>
          <p:nvPr>
            <p:ph type="sldNum" sz="quarter" idx="12"/>
          </p:nvPr>
        </p:nvSpPr>
        <p:spPr/>
        <p:txBody>
          <a:bodyPr/>
          <a:lstStyle/>
          <a:p>
            <a:fld id="{191E7B16-C11D-48A6-9FE1-93A9A96AC7E6}" type="slidenum">
              <a:rPr lang="en-GB" smtClean="0"/>
              <a:t>‹#›</a:t>
            </a:fld>
            <a:endParaRPr lang="en-GB"/>
          </a:p>
        </p:txBody>
      </p:sp>
    </p:spTree>
    <p:extLst>
      <p:ext uri="{BB962C8B-B14F-4D97-AF65-F5344CB8AC3E}">
        <p14:creationId xmlns:p14="http://schemas.microsoft.com/office/powerpoint/2010/main" val="29904469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23728" y="4800600"/>
            <a:ext cx="5154960" cy="566738"/>
          </a:xfrm>
        </p:spPr>
        <p:txBody>
          <a:bodyPr anchor="b"/>
          <a:lstStyle>
            <a:lvl1pPr algn="l">
              <a:defRPr sz="2000" b="1"/>
            </a:lvl1pPr>
          </a:lstStyle>
          <a:p>
            <a:r>
              <a:rPr lang="en-US"/>
              <a:t>Click to edit Master title style</a:t>
            </a:r>
            <a:endParaRPr lang="en-GB"/>
          </a:p>
        </p:txBody>
      </p:sp>
      <p:sp>
        <p:nvSpPr>
          <p:cNvPr id="3" name="Picture Placeholder 2"/>
          <p:cNvSpPr>
            <a:spLocks noGrp="1"/>
          </p:cNvSpPr>
          <p:nvPr>
            <p:ph type="pic" idx="1"/>
          </p:nvPr>
        </p:nvSpPr>
        <p:spPr>
          <a:xfrm>
            <a:off x="2123728" y="612775"/>
            <a:ext cx="515496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2123728" y="5367338"/>
            <a:ext cx="515496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8D4F44-ED66-0440-A958-8DB27C702AA7}" type="datetime1">
              <a:rPr lang="en-CA" smtClean="0"/>
              <a:t>2024-01-16</a:t>
            </a:fld>
            <a:endParaRPr lang="en-GB"/>
          </a:p>
        </p:txBody>
      </p:sp>
      <p:sp>
        <p:nvSpPr>
          <p:cNvPr id="6" name="Footer Placeholder 5"/>
          <p:cNvSpPr>
            <a:spLocks noGrp="1"/>
          </p:cNvSpPr>
          <p:nvPr>
            <p:ph type="ftr" sz="quarter" idx="11"/>
          </p:nvPr>
        </p:nvSpPr>
        <p:spPr/>
        <p:txBody>
          <a:bodyPr/>
          <a:lstStyle/>
          <a:p>
            <a:r>
              <a:rPr lang="en-GB"/>
              <a:t>Introduction to Text Analytics</a:t>
            </a:r>
          </a:p>
        </p:txBody>
      </p:sp>
      <p:sp>
        <p:nvSpPr>
          <p:cNvPr id="7" name="Slide Number Placeholder 6"/>
          <p:cNvSpPr>
            <a:spLocks noGrp="1"/>
          </p:cNvSpPr>
          <p:nvPr>
            <p:ph type="sldNum" sz="quarter" idx="12"/>
          </p:nvPr>
        </p:nvSpPr>
        <p:spPr/>
        <p:txBody>
          <a:bodyPr/>
          <a:lstStyle/>
          <a:p>
            <a:fld id="{191E7B16-C11D-48A6-9FE1-93A9A96AC7E6}" type="slidenum">
              <a:rPr lang="en-GB" smtClean="0"/>
              <a:t>‹#›</a:t>
            </a:fld>
            <a:endParaRPr lang="en-GB"/>
          </a:p>
        </p:txBody>
      </p:sp>
    </p:spTree>
    <p:extLst>
      <p:ext uri="{BB962C8B-B14F-4D97-AF65-F5344CB8AC3E}">
        <p14:creationId xmlns:p14="http://schemas.microsoft.com/office/powerpoint/2010/main" val="14082619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3.jp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theme" Target="../theme/theme3.xml"/><Relationship Id="rId1" Type="http://schemas.openxmlformats.org/officeDocument/2006/relationships/slideLayout" Target="../slideLayouts/slideLayout23.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theme" Target="../theme/theme4.xml"/><Relationship Id="rId1" Type="http://schemas.openxmlformats.org/officeDocument/2006/relationships/slideLayout" Target="../slideLayouts/slideLayout24.xml"/></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theme" Target="../theme/theme5.xml"/><Relationship Id="rId1"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11560" y="1268760"/>
            <a:ext cx="8075240" cy="998984"/>
          </a:xfrm>
          <a:prstGeom prst="rect">
            <a:avLst/>
          </a:prstGeom>
        </p:spPr>
        <p:txBody>
          <a:bodyPr vert="horz" lIns="91440" tIns="45720" rIns="91440" bIns="45720" rtlCol="0" anchor="b">
            <a:normAutofit/>
          </a:bodyPr>
          <a:lstStyle/>
          <a:p>
            <a:r>
              <a:rPr lang="en-US" dirty="0"/>
              <a:t>Click to add title</a:t>
            </a:r>
            <a:endParaRPr lang="en-GB" dirty="0"/>
          </a:p>
        </p:txBody>
      </p:sp>
      <p:sp>
        <p:nvSpPr>
          <p:cNvPr id="3" name="Text Placeholder 2"/>
          <p:cNvSpPr>
            <a:spLocks noGrp="1"/>
          </p:cNvSpPr>
          <p:nvPr>
            <p:ph type="body" idx="1"/>
          </p:nvPr>
        </p:nvSpPr>
        <p:spPr>
          <a:xfrm>
            <a:off x="611560" y="2348880"/>
            <a:ext cx="8075240" cy="377728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bg1"/>
                </a:solidFill>
              </a:defRPr>
            </a:lvl1pPr>
          </a:lstStyle>
          <a:p>
            <a:fld id="{FB477CF5-5AD6-5A44-A241-516BFCD1877D}" type="datetime1">
              <a:rPr lang="en-CA" smtClean="0"/>
              <a:t>2024-01-16</a:t>
            </a:fld>
            <a:endParaRPr lang="en-GB"/>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bg1"/>
                </a:solidFill>
              </a:defRPr>
            </a:lvl1pPr>
          </a:lstStyle>
          <a:p>
            <a:r>
              <a:rPr lang="en-GB"/>
              <a:t>Introduction to Text Analytics</a:t>
            </a:r>
            <a:endParaRPr lang="en-GB"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bg1"/>
                </a:solidFill>
              </a:defRPr>
            </a:lvl1pPr>
          </a:lstStyle>
          <a:p>
            <a:fld id="{191E7B16-C11D-48A6-9FE1-93A9A96AC7E6}" type="slidenum">
              <a:rPr lang="en-GB" smtClean="0"/>
              <a:pPr/>
              <a:t>‹#›</a:t>
            </a:fld>
            <a:endParaRPr lang="en-GB"/>
          </a:p>
        </p:txBody>
      </p:sp>
    </p:spTree>
    <p:extLst>
      <p:ext uri="{BB962C8B-B14F-4D97-AF65-F5344CB8AC3E}">
        <p14:creationId xmlns:p14="http://schemas.microsoft.com/office/powerpoint/2010/main" val="3766284104"/>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Lst>
  <p:hf hdr="0" dt="0"/>
  <p:txStyles>
    <p:titleStyle>
      <a:lvl1pPr algn="l" defTabSz="914400" rtl="0" eaLnBrk="1" latinLnBrk="0" hangingPunct="1">
        <a:spcBef>
          <a:spcPct val="0"/>
        </a:spcBef>
        <a:buNone/>
        <a:defRPr sz="4000" b="1" kern="1200">
          <a:solidFill>
            <a:srgbClr val="0098DB"/>
          </a:solidFill>
          <a:latin typeface="Arial" panose="020B0604020202020204" pitchFamily="34" charset="0"/>
          <a:ea typeface="+mj-ea"/>
          <a:cs typeface="Arial" panose="020B0604020202020204" pitchFamily="34" charset="0"/>
        </a:defRPr>
      </a:lvl1pPr>
    </p:titleStyle>
    <p:bodyStyle>
      <a:lvl1pPr marL="342900" indent="-342900" algn="l" defTabSz="914400" rtl="0" eaLnBrk="1" latinLnBrk="0" hangingPunct="1">
        <a:spcBef>
          <a:spcPct val="20000"/>
        </a:spcBef>
        <a:buFont typeface="Arial" panose="020B0604020202020204" pitchFamily="34" charset="0"/>
        <a:buChar char="•"/>
        <a:defRPr sz="2800" kern="1200">
          <a:solidFill>
            <a:srgbClr val="5E6A7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Font typeface="Arial" panose="020B0604020202020204" pitchFamily="34" charset="0"/>
        <a:buChar char="–"/>
        <a:defRPr sz="2800" kern="1200">
          <a:solidFill>
            <a:srgbClr val="5E6A7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anose="020B0604020202020204" pitchFamily="34" charset="0"/>
        <a:buChar char="•"/>
        <a:defRPr sz="2400" kern="1200">
          <a:solidFill>
            <a:srgbClr val="5E6A7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anose="020B0604020202020204" pitchFamily="34" charset="0"/>
        <a:buChar char="–"/>
        <a:defRPr sz="2000" kern="1200">
          <a:solidFill>
            <a:srgbClr val="5E6A7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anose="020B0604020202020204" pitchFamily="34" charset="0"/>
        <a:buChar char="»"/>
        <a:defRPr sz="2000" kern="1200">
          <a:solidFill>
            <a:srgbClr val="5E6A7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11560" y="1268760"/>
            <a:ext cx="8075240" cy="998984"/>
          </a:xfrm>
          <a:prstGeom prst="rect">
            <a:avLst/>
          </a:prstGeom>
        </p:spPr>
        <p:txBody>
          <a:bodyPr vert="horz" lIns="91440" tIns="45720" rIns="91440" bIns="45720" rtlCol="0" anchor="b">
            <a:normAutofit/>
          </a:bodyPr>
          <a:lstStyle/>
          <a:p>
            <a:r>
              <a:rPr lang="en-US" dirty="0"/>
              <a:t>Click to add title</a:t>
            </a:r>
            <a:endParaRPr lang="en-GB" dirty="0"/>
          </a:p>
        </p:txBody>
      </p:sp>
      <p:sp>
        <p:nvSpPr>
          <p:cNvPr id="3" name="Text Placeholder 2"/>
          <p:cNvSpPr>
            <a:spLocks noGrp="1"/>
          </p:cNvSpPr>
          <p:nvPr>
            <p:ph type="body" idx="1"/>
          </p:nvPr>
        </p:nvSpPr>
        <p:spPr>
          <a:xfrm>
            <a:off x="611560" y="2348880"/>
            <a:ext cx="8075240" cy="377728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bg1"/>
                </a:solidFill>
              </a:defRPr>
            </a:lvl1pPr>
          </a:lstStyle>
          <a:p>
            <a:fld id="{25AB29F4-C3FA-E64C-825A-3B98F9EBFB42}" type="datetime1">
              <a:rPr lang="en-CA" smtClean="0"/>
              <a:t>2024-01-16</a:t>
            </a:fld>
            <a:endParaRPr lang="en-GB"/>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bg1"/>
                </a:solidFill>
              </a:defRPr>
            </a:lvl1pPr>
          </a:lstStyle>
          <a:p>
            <a:r>
              <a:rPr lang="en-GB"/>
              <a:t>Introduction to Text Analytics</a:t>
            </a:r>
            <a:endParaRPr lang="en-GB"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bg1"/>
                </a:solidFill>
              </a:defRPr>
            </a:lvl1pPr>
          </a:lstStyle>
          <a:p>
            <a:fld id="{191E7B16-C11D-48A6-9FE1-93A9A96AC7E6}" type="slidenum">
              <a:rPr lang="en-GB" smtClean="0"/>
              <a:pPr/>
              <a:t>‹#›</a:t>
            </a:fld>
            <a:endParaRPr lang="en-GB"/>
          </a:p>
        </p:txBody>
      </p:sp>
    </p:spTree>
    <p:extLst>
      <p:ext uri="{BB962C8B-B14F-4D97-AF65-F5344CB8AC3E}">
        <p14:creationId xmlns:p14="http://schemas.microsoft.com/office/powerpoint/2010/main" val="2537437204"/>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Lst>
  <p:hf hdr="0" dt="0"/>
  <p:txStyles>
    <p:titleStyle>
      <a:lvl1pPr algn="l" defTabSz="914400" rtl="0" eaLnBrk="1" latinLnBrk="0" hangingPunct="1">
        <a:spcBef>
          <a:spcPct val="0"/>
        </a:spcBef>
        <a:buNone/>
        <a:defRPr sz="4000" b="1" kern="1200">
          <a:solidFill>
            <a:srgbClr val="5E6A71"/>
          </a:solidFill>
          <a:latin typeface="Arial" panose="020B0604020202020204" pitchFamily="34" charset="0"/>
          <a:ea typeface="+mj-ea"/>
          <a:cs typeface="Arial" panose="020B0604020202020204" pitchFamily="34" charset="0"/>
        </a:defRPr>
      </a:lvl1pPr>
    </p:titleStyle>
    <p:bodyStyle>
      <a:lvl1pPr marL="342900" indent="-342900" algn="l" defTabSz="914400" rtl="0" eaLnBrk="1" latinLnBrk="0" hangingPunct="1">
        <a:spcBef>
          <a:spcPct val="20000"/>
        </a:spcBef>
        <a:buFont typeface="Arial" panose="020B0604020202020204" pitchFamily="34" charset="0"/>
        <a:buChar char="•"/>
        <a:defRPr sz="2800" kern="1200">
          <a:solidFill>
            <a:schemeClr val="bg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Font typeface="Arial" panose="020B0604020202020204" pitchFamily="34" charset="0"/>
        <a:buChar char="–"/>
        <a:defRPr sz="2800" kern="1200">
          <a:solidFill>
            <a:schemeClr val="bg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bg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06412809"/>
      </p:ext>
    </p:extLst>
  </p:cSld>
  <p:clrMap bg1="lt1" tx1="dk1" bg2="lt2" tx2="dk2" accent1="accent1" accent2="accent2" accent3="accent3" accent4="accent4" accent5="accent5" accent6="accent6" hlink="hlink" folHlink="folHlink"/>
  <p:sldLayoutIdLst>
    <p:sldLayoutId id="2147483688" r:id="rId1"/>
  </p:sldLayoutIdLst>
  <p:hf hdr="0" dt="0"/>
  <p:txStyles>
    <p:titleStyle>
      <a:lvl1pPr algn="l" defTabSz="914400" rtl="0" eaLnBrk="1" latinLnBrk="0" hangingPunct="1">
        <a:spcBef>
          <a:spcPct val="0"/>
        </a:spcBef>
        <a:buNone/>
        <a:defRPr sz="4000" b="1" kern="1200">
          <a:solidFill>
            <a:srgbClr val="5E6A71"/>
          </a:solidFill>
          <a:latin typeface="Arial" panose="020B0604020202020204" pitchFamily="34" charset="0"/>
          <a:ea typeface="+mj-ea"/>
          <a:cs typeface="Arial" panose="020B0604020202020204" pitchFamily="34" charset="0"/>
        </a:defRPr>
      </a:lvl1pPr>
    </p:titleStyle>
    <p:bodyStyle>
      <a:lvl1pPr marL="342900" indent="-342900" algn="l" defTabSz="914400" rtl="0" eaLnBrk="1" latinLnBrk="0" hangingPunct="1">
        <a:spcBef>
          <a:spcPct val="20000"/>
        </a:spcBef>
        <a:buClr>
          <a:srgbClr val="5E6A71"/>
        </a:buClr>
        <a:buFont typeface="Arial" panose="020B0604020202020204" pitchFamily="34" charset="0"/>
        <a:buChar char="•"/>
        <a:defRPr sz="3200" kern="1200">
          <a:solidFill>
            <a:schemeClr val="bg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Clr>
          <a:srgbClr val="5E6A71"/>
        </a:buClr>
        <a:buFont typeface="Arial" panose="020B0604020202020204" pitchFamily="34" charset="0"/>
        <a:buChar char="–"/>
        <a:defRPr sz="2800" kern="1200">
          <a:solidFill>
            <a:schemeClr val="bg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Clr>
          <a:srgbClr val="5E6A71"/>
        </a:buClr>
        <a:buFont typeface="Arial" panose="020B0604020202020204" pitchFamily="34" charset="0"/>
        <a:buChar char="•"/>
        <a:defRPr sz="2400" kern="1200">
          <a:solidFill>
            <a:schemeClr val="bg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Clr>
          <a:srgbClr val="5E6A71"/>
        </a:buClr>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Clr>
          <a:srgbClr val="5E6A71"/>
        </a:buClr>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2131767"/>
      </p:ext>
    </p:extLst>
  </p:cSld>
  <p:clrMap bg1="lt1" tx1="dk1" bg2="lt2" tx2="dk2" accent1="accent1" accent2="accent2" accent3="accent3" accent4="accent4" accent5="accent5" accent6="accent6" hlink="hlink" folHlink="folHlink"/>
  <p:sldLayoutIdLst>
    <p:sldLayoutId id="2147483687" r:id="rId1"/>
  </p:sldLayoutIdLst>
  <p:hf hdr="0" dt="0"/>
  <p:txStyles>
    <p:titleStyle>
      <a:lvl1pPr algn="l" defTabSz="914400" rtl="0" eaLnBrk="1" latinLnBrk="0" hangingPunct="1">
        <a:spcBef>
          <a:spcPct val="0"/>
        </a:spcBef>
        <a:buNone/>
        <a:defRPr sz="4000" b="1" kern="1200">
          <a:solidFill>
            <a:srgbClr val="5E6A71"/>
          </a:solidFill>
          <a:latin typeface="Arial" panose="020B0604020202020204" pitchFamily="34" charset="0"/>
          <a:ea typeface="+mj-ea"/>
          <a:cs typeface="Arial" panose="020B0604020202020204" pitchFamily="34" charset="0"/>
        </a:defRPr>
      </a:lvl1pPr>
    </p:titleStyle>
    <p:bodyStyle>
      <a:lvl1pPr marL="342900" indent="-342900" algn="l" defTabSz="914400" rtl="0" eaLnBrk="1" latinLnBrk="0" hangingPunct="1">
        <a:spcBef>
          <a:spcPct val="20000"/>
        </a:spcBef>
        <a:buClr>
          <a:srgbClr val="5E6A71"/>
        </a:buClr>
        <a:buFont typeface="Arial" panose="020B0604020202020204" pitchFamily="34" charset="0"/>
        <a:buChar char="•"/>
        <a:defRPr sz="3200" kern="1200">
          <a:solidFill>
            <a:schemeClr val="bg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Clr>
          <a:srgbClr val="5E6A71"/>
        </a:buClr>
        <a:buFont typeface="Arial" panose="020B0604020202020204" pitchFamily="34" charset="0"/>
        <a:buChar char="–"/>
        <a:defRPr sz="2800" kern="1200">
          <a:solidFill>
            <a:schemeClr val="bg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Clr>
          <a:srgbClr val="5E6A71"/>
        </a:buClr>
        <a:buFont typeface="Arial" panose="020B0604020202020204" pitchFamily="34" charset="0"/>
        <a:buChar char="•"/>
        <a:defRPr sz="2400" kern="1200">
          <a:solidFill>
            <a:schemeClr val="bg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Clr>
          <a:srgbClr val="5E6A71"/>
        </a:buClr>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Clr>
          <a:srgbClr val="5E6A71"/>
        </a:buClr>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30265032"/>
      </p:ext>
    </p:extLst>
  </p:cSld>
  <p:clrMap bg1="lt1" tx1="dk1" bg2="lt2" tx2="dk2" accent1="accent1" accent2="accent2" accent3="accent3" accent4="accent4" accent5="accent5" accent6="accent6" hlink="hlink" folHlink="folHlink"/>
  <p:sldLayoutIdLst>
    <p:sldLayoutId id="2147483689" r:id="rId1"/>
  </p:sldLayoutIdLst>
  <p:hf hdr="0" dt="0"/>
  <p:txStyles>
    <p:titleStyle>
      <a:lvl1pPr algn="l" defTabSz="914400" rtl="0" eaLnBrk="1" latinLnBrk="0" hangingPunct="1">
        <a:spcBef>
          <a:spcPct val="0"/>
        </a:spcBef>
        <a:buNone/>
        <a:defRPr sz="4000" b="1" kern="1200">
          <a:solidFill>
            <a:srgbClr val="5E6A71"/>
          </a:solidFill>
          <a:latin typeface="Arial" panose="020B0604020202020204" pitchFamily="34" charset="0"/>
          <a:ea typeface="+mj-ea"/>
          <a:cs typeface="Arial" panose="020B0604020202020204" pitchFamily="34" charset="0"/>
        </a:defRPr>
      </a:lvl1pPr>
    </p:titleStyle>
    <p:bodyStyle>
      <a:lvl1pPr marL="342900" indent="-342900" algn="l" defTabSz="914400" rtl="0" eaLnBrk="1" latinLnBrk="0" hangingPunct="1">
        <a:spcBef>
          <a:spcPct val="20000"/>
        </a:spcBef>
        <a:buClr>
          <a:srgbClr val="5E6A71"/>
        </a:buClr>
        <a:buFont typeface="Arial" panose="020B0604020202020204" pitchFamily="34" charset="0"/>
        <a:buChar char="•"/>
        <a:defRPr sz="3200" kern="1200">
          <a:solidFill>
            <a:schemeClr val="bg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spcBef>
          <a:spcPct val="20000"/>
        </a:spcBef>
        <a:buClr>
          <a:srgbClr val="5E6A71"/>
        </a:buClr>
        <a:buFont typeface="Arial" panose="020B0604020202020204" pitchFamily="34" charset="0"/>
        <a:buChar char="–"/>
        <a:defRPr sz="2800" kern="1200">
          <a:solidFill>
            <a:schemeClr val="bg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spcBef>
          <a:spcPct val="20000"/>
        </a:spcBef>
        <a:buClr>
          <a:srgbClr val="5E6A71"/>
        </a:buClr>
        <a:buFont typeface="Arial" panose="020B0604020202020204" pitchFamily="34" charset="0"/>
        <a:buChar char="•"/>
        <a:defRPr sz="2400" kern="1200">
          <a:solidFill>
            <a:schemeClr val="bg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spcBef>
          <a:spcPct val="20000"/>
        </a:spcBef>
        <a:buClr>
          <a:srgbClr val="5E6A71"/>
        </a:buClr>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spcBef>
          <a:spcPct val="20000"/>
        </a:spcBef>
        <a:buClr>
          <a:srgbClr val="5E6A71"/>
        </a:buClr>
        <a:buFont typeface="Arial" panose="020B0604020202020204" pitchFamily="34" charset="0"/>
        <a:buChar char="»"/>
        <a:defRPr sz="2000" kern="1200">
          <a:solidFill>
            <a:schemeClr val="bg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n.elgayar@hw.ac.uk"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9.emf"/></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oleObject" Target="../embeddings/oleObject2.bin"/><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hyperlink" Target="https://github.com/amueller/introduction_to_ml_with_python/blob/master/07-working-with-text-data.ipynb" TargetMode="External"/></Relationships>
</file>

<file path=ppt/slides/_rels/slide26.xml.rels><?xml version="1.0" encoding="UTF-8" standalone="yes"?>
<Relationships xmlns="http://schemas.openxmlformats.org/package/2006/relationships"><Relationship Id="rId3" Type="http://schemas.openxmlformats.org/officeDocument/2006/relationships/hyperlink" Target="https://github.com/amueller/introduction_to_ml_with_python/blob/master/07-working-with-text-data.ipynb" TargetMode="External"/><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hyperlink" Target="https://www.forbes.com/sites/bernardmarr/2018/05/21/how-much-data-do-we-create-every-day-the-mind-blowing-stats-everyone-should-read/#11439ec060ba"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hyperlink" Target="https://github.com/amueller/introduction_to_ml_with_python/blob/master/07-working-with-text-data.ipynb"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hyperlink" Target="https://github.com/amueller/introduction_to_ml_with_python/blob/master/07-working-with-text-data.ipynb"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8" Type="http://schemas.openxmlformats.org/officeDocument/2006/relationships/hyperlink" Target="https://www.tensorflow.org/text/tutorials/text_generation" TargetMode="External"/><Relationship Id="rId3" Type="http://schemas.openxmlformats.org/officeDocument/2006/relationships/hyperlink" Target="http://scikit-learn.org/stable/" TargetMode="External"/><Relationship Id="rId7" Type="http://schemas.openxmlformats.org/officeDocument/2006/relationships/hyperlink" Target="https://radimrehurek.com/gensim/" TargetMode="External"/><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hyperlink" Target="https://spacy.io/docs/" TargetMode="External"/><Relationship Id="rId5" Type="http://schemas.openxmlformats.org/officeDocument/2006/relationships/hyperlink" Target="https://textblob.readthedocs.io/en/dev/index.html" TargetMode="External"/><Relationship Id="rId4" Type="http://schemas.openxmlformats.org/officeDocument/2006/relationships/hyperlink" Target="http://www.nltk.org/" TargetMode="External"/><Relationship Id="rId9" Type="http://schemas.openxmlformats.org/officeDocument/2006/relationships/hyperlink" Target="https://huggingface.co/" TargetMode="Externa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notesSlide" Target="../notesSlides/notesSlide27.xml"/><Relationship Id="rId1" Type="http://schemas.openxmlformats.org/officeDocument/2006/relationships/slideLayout" Target="../slideLayouts/slideLayout4.xml"/><Relationship Id="rId5" Type="http://schemas.openxmlformats.org/officeDocument/2006/relationships/image" Target="../media/image33.tiff"/><Relationship Id="rId4" Type="http://schemas.openxmlformats.org/officeDocument/2006/relationships/image" Target="../media/image32.png"/></Relationships>
</file>

<file path=ppt/slides/_rels/slide38.xml.rels><?xml version="1.0" encoding="UTF-8" standalone="yes"?>
<Relationships xmlns="http://schemas.openxmlformats.org/package/2006/relationships"><Relationship Id="rId2" Type="http://schemas.openxmlformats.org/officeDocument/2006/relationships/image" Target="../media/image34.tif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hyperlink" Target="http://code.google.com/archive/p/word2vec/" TargetMode="External"/><Relationship Id="rId2" Type="http://schemas.openxmlformats.org/officeDocument/2006/relationships/hyperlink" Target="http://nlp.stanford.edu/projects/glove/" TargetMode="External"/><Relationship Id="rId1" Type="http://schemas.openxmlformats.org/officeDocument/2006/relationships/slideLayout" Target="../slideLayouts/slideLayout2.xml"/><Relationship Id="rId4" Type="http://schemas.openxmlformats.org/officeDocument/2006/relationships/hyperlink" Target="http://arxiv.org/abs/1607.04606"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6.tiff"/><Relationship Id="rId2" Type="http://schemas.openxmlformats.org/officeDocument/2006/relationships/notesSlide" Target="../notesSlides/notesSlide29.xml"/><Relationship Id="rId1" Type="http://schemas.openxmlformats.org/officeDocument/2006/relationships/slideLayout" Target="../slideLayouts/slideLayout4.xml"/><Relationship Id="rId6" Type="http://schemas.openxmlformats.org/officeDocument/2006/relationships/hyperlink" Target="https://stanford.edu/~shervine/teaching/cs-230/cheatsheet-recurrent-neural-networks" TargetMode="External"/><Relationship Id="rId5" Type="http://schemas.openxmlformats.org/officeDocument/2006/relationships/hyperlink" Target="http://colah.github.io/posts/2015-08-Understanding-LSTMs/" TargetMode="External"/><Relationship Id="rId4" Type="http://schemas.openxmlformats.org/officeDocument/2006/relationships/image" Target="../media/image37.tiff"/></Relationships>
</file>

<file path=ppt/slides/_rels/slide43.xml.rels><?xml version="1.0" encoding="UTF-8" standalone="yes"?>
<Relationships xmlns="http://schemas.openxmlformats.org/package/2006/relationships"><Relationship Id="rId2" Type="http://schemas.openxmlformats.org/officeDocument/2006/relationships/hyperlink" Target="https://arxiv.org/pdf/1706.03762.pdf" TargetMode="Externa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380.png"/><Relationship Id="rId4" Type="http://schemas.openxmlformats.org/officeDocument/2006/relationships/customXml" Target="../ink/ink1.xml"/></Relationships>
</file>

<file path=ppt/slides/_rels/slide4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hyperlink" Target="https://huggingface.co/docs/transformers/index" TargetMode="External"/><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hyperlink" Target="https://ebookcentral.proquest.com/lib/hw/detail.action?docID=7000597" TargetMode="External"/><Relationship Id="rId4" Type="http://schemas.openxmlformats.org/officeDocument/2006/relationships/hyperlink" Target="https://huggingface.co/course/chapter0/1?fw=pt" TargetMode="External"/></Relationships>
</file>

<file path=ppt/slides/_rels/slide55.xml.rels><?xml version="1.0" encoding="UTF-8" standalone="yes"?>
<Relationships xmlns="http://schemas.openxmlformats.org/package/2006/relationships"><Relationship Id="rId3" Type="http://schemas.openxmlformats.org/officeDocument/2006/relationships/hyperlink" Target="https://huggingface.co/docs/transformers/main_classes/pipelines" TargetMode="External"/><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3.png"/></Relationships>
</file>

<file path=ppt/slides/_rels/slide56.xml.rels><?xml version="1.0" encoding="UTF-8" standalone="yes"?>
<Relationships xmlns="http://schemas.openxmlformats.org/package/2006/relationships"><Relationship Id="rId2" Type="http://schemas.openxmlformats.org/officeDocument/2006/relationships/hyperlink" Target="https://colab.research.google.com/github/nlp-with-transformers/notebooks/blob/main/01_introduction.ipynb#scrollTo=5ygcsdXvVdcc" TargetMode="Externa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hyperlink" Target="https://colab.research.google.com/github/nlp-with-transformers/notebooks/blob/main/01_introduction.ipynb#scrollTo=5ygcsdXvVdcc" TargetMode="External"/><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hyperlink" Target="https://towardsdatascience.com/how-chatgpt-works-the-models-behind-the-bot-1ce5fca96286" TargetMode="External"/><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59.xml.rels><?xml version="1.0" encoding="UTF-8" standalone="yes"?>
<Relationships xmlns="http://schemas.openxmlformats.org/package/2006/relationships"><Relationship Id="rId3" Type="http://schemas.openxmlformats.org/officeDocument/2006/relationships/hyperlink" Target="https://towardsdatascience.com/how-chatgpt-works-the-models-behind-the-bot-1ce5fca96286" TargetMode="External"/><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3" Type="http://schemas.openxmlformats.org/officeDocument/2006/relationships/hyperlink" Target="https://arxiv.org/pdf/2203.02155.pdf" TargetMode="External"/><Relationship Id="rId2" Type="http://schemas.openxmlformats.org/officeDocument/2006/relationships/notesSlide" Target="../notesSlides/notesSlide42.xml"/><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47.png"/></Relationships>
</file>

<file path=ppt/slides/_rels/slide61.xml.rels><?xml version="1.0" encoding="UTF-8" standalone="yes"?>
<Relationships xmlns="http://schemas.openxmlformats.org/package/2006/relationships"><Relationship Id="rId3" Type="http://schemas.openxmlformats.org/officeDocument/2006/relationships/hyperlink" Target="https://openai.com/research/gpt-4" TargetMode="External"/><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hyperlink" Target="https://snorkel.ai/foundation-models/" TargetMode="External"/></Relationships>
</file>

<file path=ppt/slides/_rels/slide62.xml.rels><?xml version="1.0" encoding="UTF-8" standalone="yes"?>
<Relationships xmlns="http://schemas.openxmlformats.org/package/2006/relationships"><Relationship Id="rId3" Type="http://schemas.openxmlformats.org/officeDocument/2006/relationships/hyperlink" Target="https://colab.research.google.com/github/nlp-with-transformers/notebooks/blob/main/01_introduction.ipynb" TargetMode="External"/><Relationship Id="rId2" Type="http://schemas.openxmlformats.org/officeDocument/2006/relationships/hyperlink" Target="https://colab.research.google.com/github/nlp-with-transformers/notebooks/blob/main/03_transformer-anatomy.ipynb" TargetMode="External"/><Relationship Id="rId1" Type="http://schemas.openxmlformats.org/officeDocument/2006/relationships/slideLayout" Target="../slideLayouts/slideLayout2.xml"/><Relationship Id="rId5" Type="http://schemas.openxmlformats.org/officeDocument/2006/relationships/hyperlink" Target="https://web.microsoftstream.com/video/f4f618e8-65f7-4477-801f-a766ec422be8" TargetMode="External"/><Relationship Id="rId4" Type="http://schemas.openxmlformats.org/officeDocument/2006/relationships/hyperlink" Target="https://ebookcentral.proquest.com/lib/hw/detail.action?docID=7000597" TargetMode="Externa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hyperlink" Target="https://www.youtube.com/watch?v=oWsMIW-5xUc&amp;list=PLLssT5z_DsK8HbD2sPcUIDfQ7zmBarMYv&amp;index=1" TargetMode="External"/><Relationship Id="rId2" Type="http://schemas.openxmlformats.org/officeDocument/2006/relationships/notesSlide" Target="../notesSlides/notesSlide44.xml"/><Relationship Id="rId1" Type="http://schemas.openxmlformats.org/officeDocument/2006/relationships/slideLayout" Target="../slideLayouts/slideLayout2.xml"/><Relationship Id="rId5" Type="http://schemas.openxmlformats.org/officeDocument/2006/relationships/hyperlink" Target="https://ebookcentral.proquest.com/lib/hw/detail.action?docID=7000597" TargetMode="External"/><Relationship Id="rId4" Type="http://schemas.openxmlformats.org/officeDocument/2006/relationships/hyperlink" Target="http://onlinehub.stanford.edu/cs224" TargetMode="External"/></Relationships>
</file>

<file path=ppt/slides/_rels/slide65.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45.xml"/><Relationship Id="rId1" Type="http://schemas.openxmlformats.org/officeDocument/2006/relationships/slideLayout" Target="../slideLayouts/slideLayout2.xml"/><Relationship Id="rId5" Type="http://schemas.openxmlformats.org/officeDocument/2006/relationships/hyperlink" Target="https://www.youtube.com/watch?v=biN5yufyLZM" TargetMode="External"/><Relationship Id="rId4" Type="http://schemas.openxmlformats.org/officeDocument/2006/relationships/hyperlink" Target="https://www.folia.nl/international/155005/honorary-doctor-chris-manning-language-models-write-credibly-but-not-necessarily-the-truth" TargetMode="Externa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7"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2.jpeg"/><Relationship Id="rId5" Type="http://schemas.openxmlformats.org/officeDocument/2006/relationships/image" Target="../media/image11.jpeg"/><Relationship Id="rId4" Type="http://schemas.openxmlformats.org/officeDocument/2006/relationships/image" Target="../media/image10.jpeg"/></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GB" dirty="0"/>
              <a:t>Applied Text Analytics</a:t>
            </a:r>
            <a:br>
              <a:rPr lang="en-GB" dirty="0"/>
            </a:br>
            <a:endParaRPr lang="en-GB" dirty="0"/>
          </a:p>
        </p:txBody>
      </p:sp>
      <p:sp>
        <p:nvSpPr>
          <p:cNvPr id="7" name="Subtitle 6"/>
          <p:cNvSpPr>
            <a:spLocks noGrp="1"/>
          </p:cNvSpPr>
          <p:nvPr>
            <p:ph type="subTitle" idx="1"/>
          </p:nvPr>
        </p:nvSpPr>
        <p:spPr>
          <a:xfrm>
            <a:off x="683568" y="3645024"/>
            <a:ext cx="6768752" cy="2664296"/>
          </a:xfrm>
        </p:spPr>
        <p:txBody>
          <a:bodyPr>
            <a:normAutofit fontScale="92500"/>
          </a:bodyPr>
          <a:lstStyle/>
          <a:p>
            <a:r>
              <a:rPr lang="en-GB" dirty="0"/>
              <a:t>Dr Neamat El Gayar</a:t>
            </a:r>
          </a:p>
          <a:p>
            <a:r>
              <a:rPr lang="en-GB" dirty="0"/>
              <a:t>Program Director of MSc Artificial Intelligence </a:t>
            </a:r>
          </a:p>
          <a:p>
            <a:r>
              <a:rPr lang="en-GB" dirty="0">
                <a:hlinkClick r:id="rId3"/>
              </a:rPr>
              <a:t>n.elgayar@hw.ac.uk</a:t>
            </a:r>
            <a:endParaRPr lang="en-GB" dirty="0"/>
          </a:p>
          <a:p>
            <a:endParaRPr lang="en-GB" dirty="0"/>
          </a:p>
          <a:p>
            <a:r>
              <a:rPr lang="en-GB" sz="2500" i="0" dirty="0">
                <a:solidFill>
                  <a:schemeClr val="bg2"/>
                </a:solidFill>
              </a:rPr>
              <a:t>F20/F21AA</a:t>
            </a:r>
            <a:endParaRPr lang="en-GB" dirty="0"/>
          </a:p>
        </p:txBody>
      </p:sp>
    </p:spTree>
    <p:extLst>
      <p:ext uri="{BB962C8B-B14F-4D97-AF65-F5344CB8AC3E}">
        <p14:creationId xmlns:p14="http://schemas.microsoft.com/office/powerpoint/2010/main" val="42752655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a:xfrm>
            <a:off x="1371600" y="1143000"/>
            <a:ext cx="7467600" cy="742950"/>
          </a:xfrm>
        </p:spPr>
        <p:txBody>
          <a:bodyPr/>
          <a:lstStyle/>
          <a:p>
            <a:r>
              <a:rPr lang="en-US" dirty="0"/>
              <a:t>Bag of words representation</a:t>
            </a:r>
          </a:p>
        </p:txBody>
      </p:sp>
      <p:sp>
        <p:nvSpPr>
          <p:cNvPr id="32772" name="Rectangle 4"/>
          <p:cNvSpPr>
            <a:spLocks noChangeArrowheads="1"/>
          </p:cNvSpPr>
          <p:nvPr/>
        </p:nvSpPr>
        <p:spPr bwMode="auto">
          <a:xfrm>
            <a:off x="1905000" y="2209800"/>
            <a:ext cx="4876800" cy="3276600"/>
          </a:xfrm>
          <a:prstGeom prst="rect">
            <a:avLst/>
          </a:prstGeom>
          <a:solidFill>
            <a:schemeClr val="accent6">
              <a:lumMod val="40000"/>
              <a:lumOff val="60000"/>
            </a:schemeClr>
          </a:solidFill>
          <a:ln w="28575">
            <a:solidFill>
              <a:schemeClr val="tx1"/>
            </a:solidFill>
            <a:miter lim="800000"/>
            <a:headEnd/>
            <a:tailEnd/>
          </a:ln>
        </p:spPr>
        <p:txBody>
          <a:bodyPr>
            <a:prstTxWarp prst="textNoShape">
              <a:avLst/>
            </a:prstTxWarp>
          </a:bodyPr>
          <a:lstStyle/>
          <a:p>
            <a:pPr>
              <a:lnSpc>
                <a:spcPct val="80000"/>
              </a:lnSpc>
              <a:spcBef>
                <a:spcPct val="20000"/>
              </a:spcBef>
            </a:pPr>
            <a:r>
              <a:rPr lang="en-US" sz="2000" dirty="0">
                <a:solidFill>
                  <a:schemeClr val="tx2">
                    <a:lumMod val="75000"/>
                  </a:schemeClr>
                </a:solidFill>
                <a:latin typeface="Courier"/>
                <a:cs typeface="Courier"/>
              </a:rPr>
              <a:t>I </a:t>
            </a:r>
            <a:r>
              <a:rPr lang="en-US" sz="2000" b="1" dirty="0">
                <a:latin typeface="Courier"/>
                <a:cs typeface="Courier"/>
              </a:rPr>
              <a:t>love</a:t>
            </a:r>
            <a:r>
              <a:rPr lang="en-US" sz="2000" dirty="0">
                <a:latin typeface="Courier"/>
                <a:cs typeface="Courier"/>
              </a:rPr>
              <a:t> </a:t>
            </a:r>
            <a:r>
              <a:rPr lang="en-US" sz="2000" dirty="0">
                <a:solidFill>
                  <a:schemeClr val="tx2">
                    <a:lumMod val="75000"/>
                  </a:schemeClr>
                </a:solidFill>
                <a:latin typeface="Courier"/>
                <a:cs typeface="Courier"/>
              </a:rPr>
              <a:t>this movie! It's </a:t>
            </a:r>
            <a:r>
              <a:rPr lang="en-US" sz="2000" b="1" dirty="0">
                <a:latin typeface="Courier"/>
                <a:cs typeface="Courier"/>
              </a:rPr>
              <a:t>sweet</a:t>
            </a:r>
            <a:r>
              <a:rPr lang="en-US" sz="2000" dirty="0">
                <a:solidFill>
                  <a:schemeClr val="tx2">
                    <a:lumMod val="75000"/>
                  </a:schemeClr>
                </a:solidFill>
                <a:latin typeface="Courier"/>
                <a:cs typeface="Courier"/>
              </a:rPr>
              <a:t>, but with </a:t>
            </a:r>
            <a:r>
              <a:rPr lang="en-US" sz="2000" b="1" dirty="0">
                <a:latin typeface="Courier"/>
                <a:cs typeface="Courier"/>
              </a:rPr>
              <a:t>satirical</a:t>
            </a:r>
            <a:r>
              <a:rPr lang="en-US" sz="2000" dirty="0">
                <a:latin typeface="Courier"/>
                <a:cs typeface="Courier"/>
              </a:rPr>
              <a:t> </a:t>
            </a:r>
            <a:r>
              <a:rPr lang="en-US" sz="2000" dirty="0">
                <a:solidFill>
                  <a:schemeClr val="tx2">
                    <a:lumMod val="75000"/>
                  </a:schemeClr>
                </a:solidFill>
                <a:latin typeface="Courier"/>
                <a:cs typeface="Courier"/>
              </a:rPr>
              <a:t>humor. The dialogue is </a:t>
            </a:r>
            <a:r>
              <a:rPr lang="en-US" sz="2000" b="1" dirty="0">
                <a:latin typeface="Courier"/>
                <a:cs typeface="Courier"/>
              </a:rPr>
              <a:t>great</a:t>
            </a:r>
            <a:r>
              <a:rPr lang="en-US" sz="2000" dirty="0">
                <a:latin typeface="Courier"/>
                <a:cs typeface="Courier"/>
              </a:rPr>
              <a:t> </a:t>
            </a:r>
            <a:r>
              <a:rPr lang="en-US" sz="2000" dirty="0">
                <a:solidFill>
                  <a:schemeClr val="tx2">
                    <a:lumMod val="75000"/>
                  </a:schemeClr>
                </a:solidFill>
                <a:latin typeface="Courier"/>
                <a:cs typeface="Courier"/>
              </a:rPr>
              <a:t>and the adventure scenes are </a:t>
            </a:r>
            <a:r>
              <a:rPr lang="en-US" sz="2000" b="1" dirty="0">
                <a:latin typeface="Courier"/>
                <a:cs typeface="Courier"/>
              </a:rPr>
              <a:t>fun</a:t>
            </a:r>
            <a:r>
              <a:rPr lang="en-US" sz="2000" dirty="0">
                <a:solidFill>
                  <a:schemeClr val="tx2">
                    <a:lumMod val="75000"/>
                  </a:schemeClr>
                </a:solidFill>
                <a:latin typeface="Courier"/>
                <a:cs typeface="Courier"/>
              </a:rPr>
              <a:t>…  It manages to be </a:t>
            </a:r>
            <a:r>
              <a:rPr lang="en-US" sz="2000" b="1" dirty="0">
                <a:latin typeface="Courier"/>
                <a:cs typeface="Courier"/>
              </a:rPr>
              <a:t>whimsical</a:t>
            </a:r>
            <a:r>
              <a:rPr lang="en-US" sz="2000" dirty="0">
                <a:latin typeface="Courier"/>
                <a:cs typeface="Courier"/>
              </a:rPr>
              <a:t> </a:t>
            </a:r>
            <a:r>
              <a:rPr lang="en-US" sz="2000" dirty="0">
                <a:solidFill>
                  <a:schemeClr val="tx2">
                    <a:lumMod val="75000"/>
                  </a:schemeClr>
                </a:solidFill>
                <a:latin typeface="Courier"/>
                <a:cs typeface="Courier"/>
              </a:rPr>
              <a:t>and </a:t>
            </a:r>
            <a:r>
              <a:rPr lang="en-US" sz="2000" b="1" dirty="0">
                <a:latin typeface="Courier"/>
                <a:cs typeface="Courier"/>
              </a:rPr>
              <a:t>romantic</a:t>
            </a:r>
            <a:r>
              <a:rPr lang="en-US" sz="2000" dirty="0">
                <a:latin typeface="Courier"/>
                <a:cs typeface="Courier"/>
              </a:rPr>
              <a:t> </a:t>
            </a:r>
            <a:r>
              <a:rPr lang="en-US" sz="2000" dirty="0">
                <a:solidFill>
                  <a:schemeClr val="tx2">
                    <a:lumMod val="75000"/>
                  </a:schemeClr>
                </a:solidFill>
                <a:latin typeface="Courier"/>
                <a:cs typeface="Courier"/>
              </a:rPr>
              <a:t>while </a:t>
            </a:r>
            <a:r>
              <a:rPr lang="en-US" sz="2000" b="1" dirty="0">
                <a:latin typeface="Courier"/>
                <a:cs typeface="Courier"/>
              </a:rPr>
              <a:t>laughing</a:t>
            </a:r>
            <a:r>
              <a:rPr lang="en-US" sz="2000" dirty="0">
                <a:latin typeface="Courier"/>
                <a:cs typeface="Courier"/>
              </a:rPr>
              <a:t> </a:t>
            </a:r>
            <a:r>
              <a:rPr lang="en-US" sz="2000" dirty="0">
                <a:solidFill>
                  <a:schemeClr val="tx2">
                    <a:lumMod val="75000"/>
                  </a:schemeClr>
                </a:solidFill>
                <a:latin typeface="Courier"/>
                <a:cs typeface="Courier"/>
              </a:rPr>
              <a:t>at the conventions of the fairy tale genre. I would </a:t>
            </a:r>
            <a:r>
              <a:rPr lang="en-US" sz="2000" b="1" dirty="0">
                <a:latin typeface="Courier"/>
                <a:cs typeface="Courier"/>
              </a:rPr>
              <a:t>recommend</a:t>
            </a:r>
            <a:r>
              <a:rPr lang="en-US" sz="2000" dirty="0">
                <a:latin typeface="Courier"/>
                <a:cs typeface="Courier"/>
              </a:rPr>
              <a:t> </a:t>
            </a:r>
            <a:r>
              <a:rPr lang="en-US" sz="2000" dirty="0">
                <a:solidFill>
                  <a:schemeClr val="tx2">
                    <a:lumMod val="75000"/>
                  </a:schemeClr>
                </a:solidFill>
                <a:latin typeface="Courier"/>
                <a:cs typeface="Courier"/>
              </a:rPr>
              <a:t>it to just about anyone. I've seen it </a:t>
            </a:r>
            <a:r>
              <a:rPr lang="en-US" sz="2000" b="1" dirty="0">
                <a:latin typeface="Courier"/>
                <a:cs typeface="Courier"/>
              </a:rPr>
              <a:t>several</a:t>
            </a:r>
            <a:r>
              <a:rPr lang="en-US" sz="2000" dirty="0">
                <a:latin typeface="Courier"/>
                <a:cs typeface="Courier"/>
              </a:rPr>
              <a:t> </a:t>
            </a:r>
            <a:r>
              <a:rPr lang="en-US" sz="2000" dirty="0">
                <a:solidFill>
                  <a:schemeClr val="tx2">
                    <a:lumMod val="75000"/>
                  </a:schemeClr>
                </a:solidFill>
                <a:latin typeface="Courier"/>
                <a:cs typeface="Courier"/>
              </a:rPr>
              <a:t>times, and I'm always </a:t>
            </a:r>
            <a:r>
              <a:rPr lang="en-US" sz="2000" b="1" dirty="0">
                <a:latin typeface="Courier"/>
                <a:cs typeface="Courier"/>
              </a:rPr>
              <a:t>happy</a:t>
            </a:r>
            <a:r>
              <a:rPr lang="en-US" sz="2000" dirty="0">
                <a:latin typeface="Courier"/>
                <a:cs typeface="Courier"/>
              </a:rPr>
              <a:t> </a:t>
            </a:r>
            <a:r>
              <a:rPr lang="en-US" sz="2000" dirty="0">
                <a:solidFill>
                  <a:schemeClr val="tx2">
                    <a:lumMod val="75000"/>
                  </a:schemeClr>
                </a:solidFill>
                <a:latin typeface="Courier"/>
                <a:cs typeface="Courier"/>
              </a:rPr>
              <a:t>to see it </a:t>
            </a:r>
            <a:r>
              <a:rPr lang="en-US" sz="2000" b="1" dirty="0">
                <a:latin typeface="Courier"/>
                <a:cs typeface="Courier"/>
              </a:rPr>
              <a:t>again</a:t>
            </a:r>
            <a:r>
              <a:rPr lang="en-US" sz="2000" dirty="0">
                <a:latin typeface="Courier"/>
                <a:cs typeface="Courier"/>
              </a:rPr>
              <a:t> </a:t>
            </a:r>
            <a:r>
              <a:rPr lang="en-US" sz="2000" dirty="0">
                <a:solidFill>
                  <a:schemeClr val="tx2">
                    <a:lumMod val="75000"/>
                  </a:schemeClr>
                </a:solidFill>
                <a:latin typeface="Courier"/>
                <a:cs typeface="Courier"/>
              </a:rPr>
              <a:t>whenever I have a friend who hasn't seen it yet</a:t>
            </a:r>
            <a:r>
              <a:rPr lang="en-US" sz="2000" dirty="0">
                <a:latin typeface="Courier"/>
                <a:cs typeface="Courier"/>
              </a:rPr>
              <a:t>.</a:t>
            </a:r>
          </a:p>
        </p:txBody>
      </p:sp>
      <p:sp>
        <p:nvSpPr>
          <p:cNvPr id="32776" name="Text Box 8"/>
          <p:cNvSpPr txBox="1">
            <a:spLocks noChangeArrowheads="1"/>
          </p:cNvSpPr>
          <p:nvPr/>
        </p:nvSpPr>
        <p:spPr bwMode="auto">
          <a:xfrm>
            <a:off x="3505201" y="4229102"/>
            <a:ext cx="184731" cy="369332"/>
          </a:xfrm>
          <a:prstGeom prst="rect">
            <a:avLst/>
          </a:prstGeom>
          <a:noFill/>
          <a:ln w="25400">
            <a:noFill/>
            <a:miter lim="800000"/>
            <a:headEnd/>
            <a:tailEnd/>
          </a:ln>
        </p:spPr>
        <p:txBody>
          <a:bodyPr wrap="none">
            <a:prstTxWarp prst="textNoShape">
              <a:avLst/>
            </a:prstTxWarp>
            <a:spAutoFit/>
          </a:bodyPr>
          <a:lstStyle/>
          <a:p>
            <a:endParaRPr lang="en-US"/>
          </a:p>
        </p:txBody>
      </p:sp>
      <p:sp>
        <p:nvSpPr>
          <p:cNvPr id="2" name="Footer Placeholder 1">
            <a:extLst>
              <a:ext uri="{FF2B5EF4-FFF2-40B4-BE49-F238E27FC236}">
                <a16:creationId xmlns:a16="http://schemas.microsoft.com/office/drawing/2014/main" id="{0656231B-7A3B-994F-84FA-F39028F9072B}"/>
              </a:ext>
            </a:extLst>
          </p:cNvPr>
          <p:cNvSpPr>
            <a:spLocks noGrp="1"/>
          </p:cNvSpPr>
          <p:nvPr>
            <p:ph type="ftr" sz="quarter" idx="11"/>
          </p:nvPr>
        </p:nvSpPr>
        <p:spPr/>
        <p:txBody>
          <a:bodyPr/>
          <a:lstStyle/>
          <a:p>
            <a:r>
              <a:rPr lang="en-CA"/>
              <a:t>Introduction to Text Analytics</a:t>
            </a:r>
            <a:endParaRPr lang="en-US"/>
          </a:p>
        </p:txBody>
      </p:sp>
      <p:sp>
        <p:nvSpPr>
          <p:cNvPr id="3" name="Slide Number Placeholder 2">
            <a:extLst>
              <a:ext uri="{FF2B5EF4-FFF2-40B4-BE49-F238E27FC236}">
                <a16:creationId xmlns:a16="http://schemas.microsoft.com/office/drawing/2014/main" id="{0FA08190-BDB3-3047-AC92-259406A21DC6}"/>
              </a:ext>
            </a:extLst>
          </p:cNvPr>
          <p:cNvSpPr>
            <a:spLocks noGrp="1"/>
          </p:cNvSpPr>
          <p:nvPr>
            <p:ph type="sldNum" sz="quarter" idx="12"/>
          </p:nvPr>
        </p:nvSpPr>
        <p:spPr/>
        <p:txBody>
          <a:bodyPr/>
          <a:lstStyle/>
          <a:p>
            <a:fld id="{F60C5306-BD03-444F-81BE-8A5A1865DBD2}" type="slidenum">
              <a:rPr lang="en-US" smtClean="0"/>
              <a:t>10</a:t>
            </a:fld>
            <a:endParaRPr lang="en-US"/>
          </a:p>
        </p:txBody>
      </p:sp>
    </p:spTree>
    <p:extLst>
      <p:ext uri="{BB962C8B-B14F-4D97-AF65-F5344CB8AC3E}">
        <p14:creationId xmlns:p14="http://schemas.microsoft.com/office/powerpoint/2010/main" val="18392751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a:xfrm>
            <a:off x="2286000" y="382982"/>
            <a:ext cx="7467600" cy="1079500"/>
          </a:xfrm>
        </p:spPr>
        <p:txBody>
          <a:bodyPr>
            <a:normAutofit/>
          </a:bodyPr>
          <a:lstStyle/>
          <a:p>
            <a:r>
              <a:rPr lang="en-US" sz="3200" dirty="0"/>
              <a:t>The bag of words representation: </a:t>
            </a:r>
            <a:br>
              <a:rPr lang="en-US" sz="3200" dirty="0"/>
            </a:br>
            <a:r>
              <a:rPr lang="en-US" sz="3200" dirty="0"/>
              <a:t>using a subset of words</a:t>
            </a:r>
          </a:p>
        </p:txBody>
      </p:sp>
      <p:sp>
        <p:nvSpPr>
          <p:cNvPr id="32772" name="Rectangle 4"/>
          <p:cNvSpPr>
            <a:spLocks noChangeArrowheads="1"/>
          </p:cNvSpPr>
          <p:nvPr/>
        </p:nvSpPr>
        <p:spPr bwMode="auto">
          <a:xfrm>
            <a:off x="899592" y="2080616"/>
            <a:ext cx="4876800" cy="3276600"/>
          </a:xfrm>
          <a:prstGeom prst="rect">
            <a:avLst/>
          </a:prstGeom>
          <a:solidFill>
            <a:schemeClr val="accent6">
              <a:lumMod val="40000"/>
              <a:lumOff val="60000"/>
            </a:schemeClr>
          </a:solidFill>
          <a:ln w="28575">
            <a:solidFill>
              <a:schemeClr val="tx1"/>
            </a:solidFill>
            <a:miter lim="800000"/>
            <a:headEnd/>
            <a:tailEnd/>
          </a:ln>
        </p:spPr>
        <p:txBody>
          <a:bodyPr>
            <a:prstTxWarp prst="textNoShape">
              <a:avLst/>
            </a:prstTxWarp>
          </a:bodyPr>
          <a:lstStyle/>
          <a:p>
            <a:pPr>
              <a:lnSpc>
                <a:spcPct val="80000"/>
              </a:lnSpc>
              <a:spcBef>
                <a:spcPct val="20000"/>
              </a:spcBef>
            </a:pPr>
            <a:r>
              <a:rPr lang="en-US" sz="2000" dirty="0">
                <a:solidFill>
                  <a:schemeClr val="tx2">
                    <a:lumMod val="75000"/>
                  </a:schemeClr>
                </a:solidFill>
                <a:latin typeface="Courier"/>
                <a:cs typeface="Courier"/>
              </a:rPr>
              <a:t>x </a:t>
            </a:r>
            <a:r>
              <a:rPr lang="en-US" sz="2000" b="1" dirty="0">
                <a:latin typeface="Courier"/>
                <a:cs typeface="Courier"/>
              </a:rPr>
              <a:t>love</a:t>
            </a:r>
            <a:r>
              <a:rPr lang="en-US" sz="2000" dirty="0">
                <a:latin typeface="Courier"/>
                <a:cs typeface="Courier"/>
              </a:rPr>
              <a:t> </a:t>
            </a:r>
            <a:r>
              <a:rPr lang="en-US" sz="2000" dirty="0" err="1">
                <a:solidFill>
                  <a:schemeClr val="tx2">
                    <a:lumMod val="75000"/>
                  </a:schemeClr>
                </a:solidFill>
                <a:latin typeface="Courier"/>
                <a:cs typeface="Courier"/>
              </a:rPr>
              <a:t>xxxxxxxxxxxxxxxx</a:t>
            </a:r>
            <a:r>
              <a:rPr lang="en-US" sz="2000" dirty="0">
                <a:solidFill>
                  <a:schemeClr val="tx2">
                    <a:lumMod val="75000"/>
                  </a:schemeClr>
                </a:solidFill>
                <a:latin typeface="Courier"/>
                <a:cs typeface="Courier"/>
              </a:rPr>
              <a:t> </a:t>
            </a:r>
            <a:r>
              <a:rPr lang="en-US" sz="2000" b="1" dirty="0">
                <a:latin typeface="Courier"/>
                <a:cs typeface="Courier"/>
              </a:rPr>
              <a:t>sweet</a:t>
            </a:r>
            <a:r>
              <a:rPr lang="en-US" sz="2000" dirty="0">
                <a:solidFill>
                  <a:schemeClr val="tx2">
                    <a:lumMod val="75000"/>
                  </a:schemeClr>
                </a:solidFill>
                <a:latin typeface="Courier"/>
                <a:cs typeface="Courier"/>
              </a:rPr>
              <a:t> </a:t>
            </a:r>
            <a:r>
              <a:rPr lang="en-US" sz="2000" dirty="0" err="1">
                <a:solidFill>
                  <a:schemeClr val="tx2">
                    <a:lumMod val="75000"/>
                  </a:schemeClr>
                </a:solidFill>
                <a:latin typeface="Courier"/>
                <a:cs typeface="Courier"/>
              </a:rPr>
              <a:t>xxxxxxx</a:t>
            </a:r>
            <a:r>
              <a:rPr lang="en-US" sz="2000" dirty="0">
                <a:solidFill>
                  <a:schemeClr val="tx2">
                    <a:lumMod val="75000"/>
                  </a:schemeClr>
                </a:solidFill>
                <a:latin typeface="Courier"/>
                <a:cs typeface="Courier"/>
              </a:rPr>
              <a:t> </a:t>
            </a:r>
            <a:r>
              <a:rPr lang="en-US" sz="2000" b="1" dirty="0">
                <a:latin typeface="Courier"/>
                <a:cs typeface="Courier"/>
              </a:rPr>
              <a:t>satirical</a:t>
            </a:r>
            <a:r>
              <a:rPr lang="en-US" sz="2000" dirty="0">
                <a:latin typeface="Courier"/>
                <a:cs typeface="Courier"/>
              </a:rPr>
              <a:t> </a:t>
            </a:r>
            <a:r>
              <a:rPr lang="en-US" sz="2000" dirty="0" err="1">
                <a:solidFill>
                  <a:schemeClr val="tx2">
                    <a:lumMod val="75000"/>
                  </a:schemeClr>
                </a:solidFill>
                <a:latin typeface="Courier"/>
                <a:cs typeface="Courier"/>
              </a:rPr>
              <a:t>xxxxxxxxxx</a:t>
            </a:r>
            <a:r>
              <a:rPr lang="en-US" sz="2000" dirty="0">
                <a:solidFill>
                  <a:schemeClr val="tx2">
                    <a:lumMod val="75000"/>
                  </a:schemeClr>
                </a:solidFill>
                <a:latin typeface="Courier"/>
                <a:cs typeface="Courier"/>
              </a:rPr>
              <a:t> </a:t>
            </a:r>
            <a:r>
              <a:rPr lang="en-US" sz="2000" dirty="0" err="1">
                <a:solidFill>
                  <a:schemeClr val="tx2">
                    <a:lumMod val="75000"/>
                  </a:schemeClr>
                </a:solidFill>
                <a:latin typeface="Courier"/>
                <a:cs typeface="Courier"/>
              </a:rPr>
              <a:t>xxxxxxxxxxx</a:t>
            </a:r>
            <a:r>
              <a:rPr lang="en-US" sz="2000" dirty="0">
                <a:solidFill>
                  <a:schemeClr val="tx2">
                    <a:lumMod val="75000"/>
                  </a:schemeClr>
                </a:solidFill>
                <a:latin typeface="Courier"/>
                <a:cs typeface="Courier"/>
              </a:rPr>
              <a:t> </a:t>
            </a:r>
            <a:r>
              <a:rPr lang="en-US" sz="2000" b="1" dirty="0">
                <a:latin typeface="Courier"/>
                <a:cs typeface="Courier"/>
              </a:rPr>
              <a:t>great</a:t>
            </a:r>
            <a:r>
              <a:rPr lang="en-US" sz="2000" dirty="0">
                <a:latin typeface="Courier"/>
                <a:cs typeface="Courier"/>
              </a:rPr>
              <a:t> </a:t>
            </a:r>
            <a:r>
              <a:rPr lang="en-US" sz="2000" dirty="0" err="1">
                <a:solidFill>
                  <a:schemeClr val="tx2">
                    <a:lumMod val="75000"/>
                  </a:schemeClr>
                </a:solidFill>
                <a:latin typeface="Courier"/>
                <a:cs typeface="Courier"/>
              </a:rPr>
              <a:t>xxxxxxx</a:t>
            </a:r>
            <a:r>
              <a:rPr lang="en-US" sz="2000" dirty="0">
                <a:solidFill>
                  <a:schemeClr val="tx2">
                    <a:lumMod val="75000"/>
                  </a:schemeClr>
                </a:solidFill>
                <a:latin typeface="Courier"/>
                <a:cs typeface="Courier"/>
              </a:rPr>
              <a:t> </a:t>
            </a:r>
            <a:r>
              <a:rPr lang="en-US" sz="2000" dirty="0" err="1">
                <a:solidFill>
                  <a:schemeClr val="tx2">
                    <a:lumMod val="75000"/>
                  </a:schemeClr>
                </a:solidFill>
                <a:latin typeface="Courier"/>
                <a:cs typeface="Courier"/>
              </a:rPr>
              <a:t>xxxxxxxxxxxxxxxxxxx</a:t>
            </a:r>
            <a:r>
              <a:rPr lang="en-US" sz="2000" dirty="0">
                <a:solidFill>
                  <a:schemeClr val="tx2">
                    <a:lumMod val="75000"/>
                  </a:schemeClr>
                </a:solidFill>
                <a:latin typeface="Courier"/>
                <a:cs typeface="Courier"/>
              </a:rPr>
              <a:t> </a:t>
            </a:r>
            <a:r>
              <a:rPr lang="en-US" sz="2000" b="1" dirty="0">
                <a:latin typeface="Courier"/>
                <a:cs typeface="Courier"/>
              </a:rPr>
              <a:t>fun</a:t>
            </a:r>
            <a:r>
              <a:rPr lang="en-US" sz="2000" dirty="0">
                <a:solidFill>
                  <a:schemeClr val="tx2">
                    <a:lumMod val="75000"/>
                  </a:schemeClr>
                </a:solidFill>
                <a:latin typeface="Courier"/>
                <a:cs typeface="Courier"/>
              </a:rPr>
              <a:t>  </a:t>
            </a:r>
            <a:r>
              <a:rPr lang="en-US" sz="2000" dirty="0" err="1">
                <a:solidFill>
                  <a:schemeClr val="tx2">
                    <a:lumMod val="75000"/>
                  </a:schemeClr>
                </a:solidFill>
                <a:latin typeface="Courier"/>
                <a:cs typeface="Courier"/>
              </a:rPr>
              <a:t>xxxx</a:t>
            </a:r>
            <a:r>
              <a:rPr lang="en-US" sz="2000" dirty="0">
                <a:solidFill>
                  <a:schemeClr val="tx2">
                    <a:lumMod val="75000"/>
                  </a:schemeClr>
                </a:solidFill>
                <a:latin typeface="Courier"/>
                <a:cs typeface="Courier"/>
              </a:rPr>
              <a:t> </a:t>
            </a:r>
            <a:r>
              <a:rPr lang="en-US" sz="2000" dirty="0" err="1">
                <a:solidFill>
                  <a:schemeClr val="tx2">
                    <a:lumMod val="75000"/>
                  </a:schemeClr>
                </a:solidFill>
                <a:latin typeface="Courier"/>
                <a:cs typeface="Courier"/>
              </a:rPr>
              <a:t>xxxxxxxxxxxxx</a:t>
            </a:r>
            <a:r>
              <a:rPr lang="en-US" sz="2000" dirty="0">
                <a:solidFill>
                  <a:schemeClr val="tx2">
                    <a:lumMod val="75000"/>
                  </a:schemeClr>
                </a:solidFill>
                <a:latin typeface="Courier"/>
                <a:cs typeface="Courier"/>
              </a:rPr>
              <a:t> </a:t>
            </a:r>
            <a:r>
              <a:rPr lang="en-US" sz="2000" b="1" dirty="0">
                <a:latin typeface="Courier"/>
                <a:cs typeface="Courier"/>
              </a:rPr>
              <a:t>whimsical</a:t>
            </a:r>
            <a:r>
              <a:rPr lang="en-US" sz="2000" dirty="0">
                <a:latin typeface="Courier"/>
                <a:cs typeface="Courier"/>
              </a:rPr>
              <a:t> </a:t>
            </a:r>
            <a:r>
              <a:rPr lang="en-US" sz="2000" dirty="0" err="1">
                <a:solidFill>
                  <a:schemeClr val="tx2">
                    <a:lumMod val="75000"/>
                  </a:schemeClr>
                </a:solidFill>
                <a:latin typeface="Courier"/>
                <a:cs typeface="Courier"/>
              </a:rPr>
              <a:t>xxxx</a:t>
            </a:r>
            <a:r>
              <a:rPr lang="en-US" sz="2000" dirty="0">
                <a:solidFill>
                  <a:schemeClr val="tx2">
                    <a:lumMod val="75000"/>
                  </a:schemeClr>
                </a:solidFill>
                <a:latin typeface="Courier"/>
                <a:cs typeface="Courier"/>
              </a:rPr>
              <a:t> </a:t>
            </a:r>
            <a:r>
              <a:rPr lang="en-US" sz="2000" b="1" dirty="0">
                <a:latin typeface="Courier"/>
                <a:cs typeface="Courier"/>
              </a:rPr>
              <a:t>romantic</a:t>
            </a:r>
            <a:r>
              <a:rPr lang="en-US" sz="2000" dirty="0">
                <a:latin typeface="Courier"/>
                <a:cs typeface="Courier"/>
              </a:rPr>
              <a:t> </a:t>
            </a:r>
            <a:r>
              <a:rPr lang="en-US" sz="2000" dirty="0" err="1">
                <a:solidFill>
                  <a:schemeClr val="tx2">
                    <a:lumMod val="75000"/>
                  </a:schemeClr>
                </a:solidFill>
                <a:latin typeface="Courier"/>
                <a:cs typeface="Courier"/>
              </a:rPr>
              <a:t>xxxx</a:t>
            </a:r>
            <a:r>
              <a:rPr lang="en-US" sz="2000" dirty="0">
                <a:solidFill>
                  <a:schemeClr val="tx2">
                    <a:lumMod val="75000"/>
                  </a:schemeClr>
                </a:solidFill>
                <a:latin typeface="Courier"/>
                <a:cs typeface="Courier"/>
              </a:rPr>
              <a:t>  </a:t>
            </a:r>
            <a:r>
              <a:rPr lang="en-US" sz="2000" b="1" dirty="0">
                <a:latin typeface="Courier"/>
                <a:cs typeface="Courier"/>
              </a:rPr>
              <a:t>laughing</a:t>
            </a:r>
            <a:r>
              <a:rPr lang="en-US" sz="2000" dirty="0">
                <a:latin typeface="Courier"/>
                <a:cs typeface="Courier"/>
              </a:rPr>
              <a:t> </a:t>
            </a:r>
            <a:r>
              <a:rPr lang="en-US" sz="2000" dirty="0" err="1">
                <a:solidFill>
                  <a:schemeClr val="tx2">
                    <a:lumMod val="75000"/>
                  </a:schemeClr>
                </a:solidFill>
                <a:latin typeface="Courier"/>
                <a:cs typeface="Courier"/>
              </a:rPr>
              <a:t>xxxxxxxxxxxxxxxxxxxxxxxxxxxxxxxxxxxxxxxxxxxx</a:t>
            </a:r>
            <a:r>
              <a:rPr lang="en-US" sz="2000" dirty="0">
                <a:solidFill>
                  <a:schemeClr val="tx2">
                    <a:lumMod val="75000"/>
                  </a:schemeClr>
                </a:solidFill>
                <a:latin typeface="Courier"/>
                <a:cs typeface="Courier"/>
              </a:rPr>
              <a:t> </a:t>
            </a:r>
            <a:r>
              <a:rPr lang="en-US" sz="2000" b="1" dirty="0">
                <a:latin typeface="Courier"/>
                <a:cs typeface="Courier"/>
              </a:rPr>
              <a:t>recommend</a:t>
            </a:r>
            <a:r>
              <a:rPr lang="en-US" sz="2000" dirty="0">
                <a:latin typeface="Courier"/>
                <a:cs typeface="Courier"/>
              </a:rPr>
              <a:t> </a:t>
            </a:r>
            <a:r>
              <a:rPr lang="en-US" sz="2000" dirty="0" err="1">
                <a:solidFill>
                  <a:schemeClr val="tx2">
                    <a:lumMod val="75000"/>
                  </a:schemeClr>
                </a:solidFill>
                <a:latin typeface="Courier"/>
                <a:cs typeface="Courier"/>
              </a:rPr>
              <a:t>xxxxx</a:t>
            </a:r>
            <a:r>
              <a:rPr lang="en-US" sz="2000" dirty="0">
                <a:solidFill>
                  <a:schemeClr val="tx2">
                    <a:lumMod val="75000"/>
                  </a:schemeClr>
                </a:solidFill>
                <a:latin typeface="Courier"/>
                <a:cs typeface="Courier"/>
              </a:rPr>
              <a:t> </a:t>
            </a:r>
            <a:r>
              <a:rPr lang="en-US" sz="2000" dirty="0" err="1">
                <a:solidFill>
                  <a:schemeClr val="tx2">
                    <a:lumMod val="75000"/>
                  </a:schemeClr>
                </a:solidFill>
                <a:latin typeface="Courier"/>
                <a:cs typeface="Courier"/>
              </a:rPr>
              <a:t>xxxxxxxxxxxxxxxxxxxxxxxxxxxxxxxx</a:t>
            </a:r>
            <a:r>
              <a:rPr lang="en-US" sz="2000" dirty="0">
                <a:solidFill>
                  <a:schemeClr val="tx2">
                    <a:lumMod val="75000"/>
                  </a:schemeClr>
                </a:solidFill>
                <a:latin typeface="Courier"/>
                <a:cs typeface="Courier"/>
              </a:rPr>
              <a:t> </a:t>
            </a:r>
            <a:r>
              <a:rPr lang="en-US" sz="2000" b="1" dirty="0">
                <a:latin typeface="Courier"/>
                <a:cs typeface="Courier"/>
              </a:rPr>
              <a:t>several</a:t>
            </a:r>
            <a:r>
              <a:rPr lang="en-US" sz="2000" dirty="0">
                <a:latin typeface="Courier"/>
                <a:cs typeface="Courier"/>
              </a:rPr>
              <a:t> </a:t>
            </a:r>
            <a:r>
              <a:rPr lang="en-US" sz="2000" dirty="0" err="1">
                <a:solidFill>
                  <a:schemeClr val="tx2">
                    <a:lumMod val="75000"/>
                  </a:schemeClr>
                </a:solidFill>
                <a:latin typeface="Courier"/>
                <a:cs typeface="Courier"/>
              </a:rPr>
              <a:t>xxxxxxxxxxxxxxxxx</a:t>
            </a:r>
            <a:r>
              <a:rPr lang="en-US" sz="2000" dirty="0">
                <a:solidFill>
                  <a:schemeClr val="tx2">
                    <a:lumMod val="75000"/>
                  </a:schemeClr>
                </a:solidFill>
                <a:latin typeface="Courier"/>
                <a:cs typeface="Courier"/>
              </a:rPr>
              <a:t> </a:t>
            </a:r>
            <a:r>
              <a:rPr lang="en-US" sz="2000" dirty="0" err="1">
                <a:solidFill>
                  <a:schemeClr val="tx2">
                    <a:lumMod val="75000"/>
                  </a:schemeClr>
                </a:solidFill>
                <a:latin typeface="Courier"/>
                <a:cs typeface="Courier"/>
              </a:rPr>
              <a:t>xxxxx</a:t>
            </a:r>
            <a:r>
              <a:rPr lang="en-US" sz="2000" dirty="0">
                <a:solidFill>
                  <a:schemeClr val="tx2">
                    <a:lumMod val="75000"/>
                  </a:schemeClr>
                </a:solidFill>
                <a:latin typeface="Courier"/>
                <a:cs typeface="Courier"/>
              </a:rPr>
              <a:t>  </a:t>
            </a:r>
            <a:r>
              <a:rPr lang="en-US" sz="2000" b="1" dirty="0">
                <a:latin typeface="Courier"/>
                <a:cs typeface="Courier"/>
              </a:rPr>
              <a:t>happy</a:t>
            </a:r>
            <a:r>
              <a:rPr lang="en-US" sz="2000" dirty="0">
                <a:latin typeface="Courier"/>
                <a:cs typeface="Courier"/>
              </a:rPr>
              <a:t> </a:t>
            </a:r>
            <a:r>
              <a:rPr lang="en-US" sz="2000" dirty="0" err="1">
                <a:solidFill>
                  <a:schemeClr val="tx2">
                    <a:lumMod val="75000"/>
                  </a:schemeClr>
                </a:solidFill>
                <a:latin typeface="Courier"/>
                <a:cs typeface="Courier"/>
              </a:rPr>
              <a:t>xxxxxxxxx</a:t>
            </a:r>
            <a:r>
              <a:rPr lang="en-US" sz="2000" dirty="0">
                <a:solidFill>
                  <a:schemeClr val="tx2">
                    <a:lumMod val="75000"/>
                  </a:schemeClr>
                </a:solidFill>
                <a:latin typeface="Courier"/>
                <a:cs typeface="Courier"/>
              </a:rPr>
              <a:t> </a:t>
            </a:r>
            <a:r>
              <a:rPr lang="en-US" sz="2000" b="1" dirty="0">
                <a:latin typeface="Courier"/>
                <a:cs typeface="Courier"/>
              </a:rPr>
              <a:t>again</a:t>
            </a:r>
            <a:r>
              <a:rPr lang="en-US" sz="2000" dirty="0">
                <a:latin typeface="Courier"/>
                <a:cs typeface="Courier"/>
              </a:rPr>
              <a:t> </a:t>
            </a:r>
            <a:r>
              <a:rPr lang="en-US" sz="2000" dirty="0" err="1">
                <a:solidFill>
                  <a:schemeClr val="tx2">
                    <a:lumMod val="75000"/>
                  </a:schemeClr>
                </a:solidFill>
                <a:latin typeface="Courier"/>
                <a:cs typeface="Courier"/>
              </a:rPr>
              <a:t>xxxxxxxxxxxxxxxxxxxxxxxxxxxxxxxxxxxxxxxxxxxxxxx</a:t>
            </a:r>
            <a:endParaRPr lang="en-US" sz="2000" dirty="0">
              <a:latin typeface="Courier"/>
              <a:cs typeface="Courier"/>
            </a:endParaRPr>
          </a:p>
        </p:txBody>
      </p:sp>
      <p:pic>
        <p:nvPicPr>
          <p:cNvPr id="7" name="Picture 6" descr="Thumbs-down-icon.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05801" y="5105400"/>
            <a:ext cx="558800" cy="503632"/>
          </a:xfrm>
          <a:prstGeom prst="rect">
            <a:avLst/>
          </a:prstGeom>
        </p:spPr>
      </p:pic>
      <p:pic>
        <p:nvPicPr>
          <p:cNvPr id="8" name="Picture 7" descr="Thumbs-up-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05800" y="4419601"/>
            <a:ext cx="591828" cy="533399"/>
          </a:xfrm>
          <a:prstGeom prst="rect">
            <a:avLst/>
          </a:prstGeom>
        </p:spPr>
      </p:pic>
      <p:sp>
        <p:nvSpPr>
          <p:cNvPr id="2" name="Footer Placeholder 1">
            <a:extLst>
              <a:ext uri="{FF2B5EF4-FFF2-40B4-BE49-F238E27FC236}">
                <a16:creationId xmlns:a16="http://schemas.microsoft.com/office/drawing/2014/main" id="{28E0E070-0539-734B-9536-084F959F13EE}"/>
              </a:ext>
            </a:extLst>
          </p:cNvPr>
          <p:cNvSpPr>
            <a:spLocks noGrp="1"/>
          </p:cNvSpPr>
          <p:nvPr>
            <p:ph type="ftr" sz="quarter" idx="11"/>
          </p:nvPr>
        </p:nvSpPr>
        <p:spPr/>
        <p:txBody>
          <a:bodyPr/>
          <a:lstStyle/>
          <a:p>
            <a:r>
              <a:rPr lang="en-CA"/>
              <a:t>Introduction to Text Analytics</a:t>
            </a:r>
            <a:endParaRPr lang="en-US"/>
          </a:p>
        </p:txBody>
      </p:sp>
      <p:sp>
        <p:nvSpPr>
          <p:cNvPr id="3" name="Slide Number Placeholder 2">
            <a:extLst>
              <a:ext uri="{FF2B5EF4-FFF2-40B4-BE49-F238E27FC236}">
                <a16:creationId xmlns:a16="http://schemas.microsoft.com/office/drawing/2014/main" id="{775458A8-9C23-BB42-AA30-4F31B822A768}"/>
              </a:ext>
            </a:extLst>
          </p:cNvPr>
          <p:cNvSpPr>
            <a:spLocks noGrp="1"/>
          </p:cNvSpPr>
          <p:nvPr>
            <p:ph type="sldNum" sz="quarter" idx="12"/>
          </p:nvPr>
        </p:nvSpPr>
        <p:spPr/>
        <p:txBody>
          <a:bodyPr/>
          <a:lstStyle/>
          <a:p>
            <a:fld id="{F60C5306-BD03-444F-81BE-8A5A1865DBD2}" type="slidenum">
              <a:rPr lang="en-US" smtClean="0"/>
              <a:t>11</a:t>
            </a:fld>
            <a:endParaRPr lang="en-US"/>
          </a:p>
        </p:txBody>
      </p:sp>
      <p:graphicFrame>
        <p:nvGraphicFramePr>
          <p:cNvPr id="11" name="Group 15">
            <a:extLst>
              <a:ext uri="{FF2B5EF4-FFF2-40B4-BE49-F238E27FC236}">
                <a16:creationId xmlns:a16="http://schemas.microsoft.com/office/drawing/2014/main" id="{C0EB6A24-EFD6-A548-8903-D0F5DD908854}"/>
              </a:ext>
            </a:extLst>
          </p:cNvPr>
          <p:cNvGraphicFramePr>
            <a:graphicFrameLocks noGrp="1"/>
          </p:cNvGraphicFramePr>
          <p:nvPr>
            <p:extLst>
              <p:ext uri="{D42A27DB-BD31-4B8C-83A1-F6EECF244321}">
                <p14:modId xmlns:p14="http://schemas.microsoft.com/office/powerpoint/2010/main" val="90448988"/>
              </p:ext>
            </p:extLst>
          </p:nvPr>
        </p:nvGraphicFramePr>
        <p:xfrm>
          <a:off x="5396880" y="2364115"/>
          <a:ext cx="3747120" cy="3590231"/>
        </p:xfrm>
        <a:graphic>
          <a:graphicData uri="http://schemas.openxmlformats.org/drawingml/2006/table">
            <a:tbl>
              <a:tblPr/>
              <a:tblGrid>
                <a:gridCol w="2248029">
                  <a:extLst>
                    <a:ext uri="{9D8B030D-6E8A-4147-A177-3AD203B41FA5}">
                      <a16:colId xmlns:a16="http://schemas.microsoft.com/office/drawing/2014/main" val="20000"/>
                    </a:ext>
                  </a:extLst>
                </a:gridCol>
                <a:gridCol w="1499091">
                  <a:extLst>
                    <a:ext uri="{9D8B030D-6E8A-4147-A177-3AD203B41FA5}">
                      <a16:colId xmlns:a16="http://schemas.microsoft.com/office/drawing/2014/main" val="20001"/>
                    </a:ext>
                  </a:extLst>
                </a:gridCol>
              </a:tblGrid>
              <a:tr h="513557">
                <a:tc>
                  <a:txBody>
                    <a:bodyPr/>
                    <a:lstStyle/>
                    <a:p>
                      <a:pPr marL="39688" marR="0" lvl="0" indent="0" algn="l" defTabSz="914400" rtl="0" eaLnBrk="1" fontAlgn="base" latinLnBrk="0" hangingPunct="1">
                        <a:lnSpc>
                          <a:spcPct val="100000"/>
                        </a:lnSpc>
                        <a:spcBef>
                          <a:spcPct val="0"/>
                        </a:spcBef>
                        <a:spcAft>
                          <a:spcPct val="0"/>
                        </a:spcAft>
                        <a:buClr>
                          <a:srgbClr val="437085"/>
                        </a:buClr>
                        <a:buSzPct val="100000"/>
                        <a:buFont typeface="Wingdings" charset="0"/>
                        <a:buNone/>
                        <a:tabLst/>
                      </a:pPr>
                      <a:r>
                        <a:rPr kumimoji="0" lang="en-US" sz="2800" b="0" i="0" u="none" strike="noStrike" cap="none" normalizeH="0" baseline="0" dirty="0">
                          <a:ln>
                            <a:noFill/>
                          </a:ln>
                          <a:solidFill>
                            <a:schemeClr val="tx1"/>
                          </a:solidFill>
                          <a:effectLst/>
                          <a:latin typeface="Courier" charset="0"/>
                          <a:ea typeface="ヒラギノ角ゴ ProN W3" charset="0"/>
                          <a:cs typeface="Courier" charset="0"/>
                          <a:sym typeface="Courier" charset="0"/>
                        </a:rPr>
                        <a:t>great</a:t>
                      </a:r>
                    </a:p>
                  </a:txBody>
                  <a:tcPr marL="50800" marR="50800" marT="50791" marB="50791"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2D050"/>
                    </a:solidFill>
                  </a:tcPr>
                </a:tc>
                <a:tc>
                  <a:txBody>
                    <a:bodyPr/>
                    <a:lstStyle/>
                    <a:p>
                      <a:pPr marL="39688" marR="0" lvl="0" indent="0" algn="l" defTabSz="914400" rtl="0" eaLnBrk="1" fontAlgn="base" latinLnBrk="0" hangingPunct="1">
                        <a:lnSpc>
                          <a:spcPct val="100000"/>
                        </a:lnSpc>
                        <a:spcBef>
                          <a:spcPct val="0"/>
                        </a:spcBef>
                        <a:spcAft>
                          <a:spcPct val="0"/>
                        </a:spcAft>
                        <a:buClr>
                          <a:srgbClr val="437085"/>
                        </a:buClr>
                        <a:buSzPct val="100000"/>
                        <a:buFont typeface="Wingdings" charset="0"/>
                        <a:buNone/>
                        <a:tabLst/>
                      </a:pPr>
                      <a:r>
                        <a:rPr kumimoji="0" lang="en-US" sz="2800" b="0" i="0" u="none" strike="noStrike" cap="none" normalizeH="0" baseline="0">
                          <a:ln>
                            <a:noFill/>
                          </a:ln>
                          <a:solidFill>
                            <a:schemeClr val="tx1"/>
                          </a:solidFill>
                          <a:effectLst/>
                          <a:latin typeface="Courier" charset="0"/>
                          <a:ea typeface="ヒラギノ角ゴ ProN W3" charset="0"/>
                          <a:cs typeface="Courier" charset="0"/>
                          <a:sym typeface="Courier" charset="0"/>
                        </a:rPr>
                        <a:t>2</a:t>
                      </a:r>
                    </a:p>
                  </a:txBody>
                  <a:tcPr marL="50800" marR="50800" marT="50791" marB="50791"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2D050"/>
                    </a:solidFill>
                  </a:tcPr>
                </a:tc>
                <a:extLst>
                  <a:ext uri="{0D108BD9-81ED-4DB2-BD59-A6C34878D82A}">
                    <a16:rowId xmlns:a16="http://schemas.microsoft.com/office/drawing/2014/main" val="10000"/>
                  </a:ext>
                </a:extLst>
              </a:tr>
              <a:tr h="513557">
                <a:tc>
                  <a:txBody>
                    <a:bodyPr/>
                    <a:lstStyle/>
                    <a:p>
                      <a:pPr marL="39688" marR="0" lvl="0" indent="0" algn="l" defTabSz="914400" rtl="0" eaLnBrk="1" fontAlgn="base" latinLnBrk="0" hangingPunct="1">
                        <a:lnSpc>
                          <a:spcPct val="100000"/>
                        </a:lnSpc>
                        <a:spcBef>
                          <a:spcPct val="0"/>
                        </a:spcBef>
                        <a:spcAft>
                          <a:spcPct val="0"/>
                        </a:spcAft>
                        <a:buClr>
                          <a:srgbClr val="437085"/>
                        </a:buClr>
                        <a:buSzPct val="100000"/>
                        <a:buFont typeface="Wingdings" charset="0"/>
                        <a:buNone/>
                        <a:tabLst/>
                      </a:pPr>
                      <a:r>
                        <a:rPr kumimoji="0" lang="en-US" sz="2800" b="0" i="0" u="none" strike="noStrike" cap="none" normalizeH="0" baseline="0">
                          <a:ln>
                            <a:noFill/>
                          </a:ln>
                          <a:solidFill>
                            <a:schemeClr val="tx1"/>
                          </a:solidFill>
                          <a:effectLst/>
                          <a:latin typeface="Courier" charset="0"/>
                          <a:ea typeface="ヒラギノ角ゴ ProN W3" charset="0"/>
                          <a:cs typeface="Courier" charset="0"/>
                          <a:sym typeface="Courier" charset="0"/>
                        </a:rPr>
                        <a:t>love</a:t>
                      </a:r>
                    </a:p>
                  </a:txBody>
                  <a:tcPr marL="50800" marR="50800" marT="50791" marB="50791"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2D050"/>
                    </a:solidFill>
                  </a:tcPr>
                </a:tc>
                <a:tc>
                  <a:txBody>
                    <a:bodyPr/>
                    <a:lstStyle/>
                    <a:p>
                      <a:pPr marL="39688" marR="0" lvl="0" indent="0" algn="l" defTabSz="914400" rtl="0" eaLnBrk="1" fontAlgn="base" latinLnBrk="0" hangingPunct="1">
                        <a:lnSpc>
                          <a:spcPct val="100000"/>
                        </a:lnSpc>
                        <a:spcBef>
                          <a:spcPct val="0"/>
                        </a:spcBef>
                        <a:spcAft>
                          <a:spcPct val="0"/>
                        </a:spcAft>
                        <a:buClr>
                          <a:srgbClr val="437085"/>
                        </a:buClr>
                        <a:buSzPct val="100000"/>
                        <a:buFont typeface="Wingdings" charset="0"/>
                        <a:buNone/>
                        <a:tabLst/>
                      </a:pPr>
                      <a:r>
                        <a:rPr kumimoji="0" lang="en-US" sz="2800" b="0" i="0" u="none" strike="noStrike" cap="none" normalizeH="0" baseline="0">
                          <a:ln>
                            <a:noFill/>
                          </a:ln>
                          <a:solidFill>
                            <a:schemeClr val="tx1"/>
                          </a:solidFill>
                          <a:effectLst/>
                          <a:latin typeface="Courier" charset="0"/>
                          <a:ea typeface="ヒラギノ角ゴ ProN W3" charset="0"/>
                          <a:cs typeface="Courier" charset="0"/>
                          <a:sym typeface="Courier" charset="0"/>
                        </a:rPr>
                        <a:t>2</a:t>
                      </a:r>
                    </a:p>
                  </a:txBody>
                  <a:tcPr marL="50800" marR="50800" marT="50791" marB="50791"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2D050"/>
                    </a:solidFill>
                  </a:tcPr>
                </a:tc>
                <a:extLst>
                  <a:ext uri="{0D108BD9-81ED-4DB2-BD59-A6C34878D82A}">
                    <a16:rowId xmlns:a16="http://schemas.microsoft.com/office/drawing/2014/main" val="10001"/>
                  </a:ext>
                </a:extLst>
              </a:tr>
              <a:tr h="948721">
                <a:tc>
                  <a:txBody>
                    <a:bodyPr/>
                    <a:lstStyle/>
                    <a:p>
                      <a:pPr marL="39688" marR="0" lvl="0" indent="0" algn="l" defTabSz="914400" rtl="0" eaLnBrk="1" fontAlgn="base" latinLnBrk="0" hangingPunct="1">
                        <a:lnSpc>
                          <a:spcPct val="100000"/>
                        </a:lnSpc>
                        <a:spcBef>
                          <a:spcPct val="0"/>
                        </a:spcBef>
                        <a:spcAft>
                          <a:spcPct val="0"/>
                        </a:spcAft>
                        <a:buClr>
                          <a:srgbClr val="437085"/>
                        </a:buClr>
                        <a:buSzPct val="100000"/>
                        <a:buFont typeface="Wingdings" charset="0"/>
                        <a:buNone/>
                        <a:tabLst/>
                      </a:pPr>
                      <a:r>
                        <a:rPr kumimoji="0" lang="en-US" sz="2800" b="0" i="0" u="none" strike="noStrike" cap="none" normalizeH="0" baseline="0">
                          <a:ln>
                            <a:noFill/>
                          </a:ln>
                          <a:solidFill>
                            <a:schemeClr val="tx1"/>
                          </a:solidFill>
                          <a:effectLst/>
                          <a:latin typeface="Courier" charset="0"/>
                          <a:ea typeface="ヒラギノ角ゴ ProN W3" charset="0"/>
                          <a:cs typeface="Courier" charset="0"/>
                          <a:sym typeface="Courier" charset="0"/>
                        </a:rPr>
                        <a:t>recommend</a:t>
                      </a:r>
                    </a:p>
                  </a:txBody>
                  <a:tcPr marL="50800" marR="50800" marT="50791" marB="50791"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2D050"/>
                    </a:solidFill>
                  </a:tcPr>
                </a:tc>
                <a:tc>
                  <a:txBody>
                    <a:bodyPr/>
                    <a:lstStyle/>
                    <a:p>
                      <a:pPr marL="39688" marR="0" lvl="0" indent="0" algn="l" defTabSz="914400" rtl="0" eaLnBrk="1" fontAlgn="base" latinLnBrk="0" hangingPunct="1">
                        <a:lnSpc>
                          <a:spcPct val="100000"/>
                        </a:lnSpc>
                        <a:spcBef>
                          <a:spcPct val="0"/>
                        </a:spcBef>
                        <a:spcAft>
                          <a:spcPct val="0"/>
                        </a:spcAft>
                        <a:buClr>
                          <a:srgbClr val="437085"/>
                        </a:buClr>
                        <a:buSzPct val="100000"/>
                        <a:buFont typeface="Wingdings" charset="0"/>
                        <a:buNone/>
                        <a:tabLst/>
                      </a:pPr>
                      <a:r>
                        <a:rPr kumimoji="0" lang="en-US" sz="2800" b="0" i="0" u="none" strike="noStrike" cap="none" normalizeH="0" baseline="0" dirty="0">
                          <a:ln>
                            <a:noFill/>
                          </a:ln>
                          <a:solidFill>
                            <a:schemeClr val="tx1"/>
                          </a:solidFill>
                          <a:effectLst/>
                          <a:latin typeface="Courier" charset="0"/>
                          <a:ea typeface="ヒラギノ角ゴ ProN W3" charset="0"/>
                          <a:cs typeface="Courier" charset="0"/>
                          <a:sym typeface="Courier" charset="0"/>
                        </a:rPr>
                        <a:t>1</a:t>
                      </a:r>
                    </a:p>
                  </a:txBody>
                  <a:tcPr marL="50800" marR="50800" marT="50791" marB="50791"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2D050"/>
                    </a:solidFill>
                  </a:tcPr>
                </a:tc>
                <a:extLst>
                  <a:ext uri="{0D108BD9-81ED-4DB2-BD59-A6C34878D82A}">
                    <a16:rowId xmlns:a16="http://schemas.microsoft.com/office/drawing/2014/main" val="10002"/>
                  </a:ext>
                </a:extLst>
              </a:tr>
              <a:tr h="513557">
                <a:tc>
                  <a:txBody>
                    <a:bodyPr/>
                    <a:lstStyle/>
                    <a:p>
                      <a:pPr marL="39688" marR="0" lvl="0" indent="0" algn="l" defTabSz="914400" rtl="0" eaLnBrk="1" fontAlgn="base" latinLnBrk="0" hangingPunct="1">
                        <a:lnSpc>
                          <a:spcPct val="100000"/>
                        </a:lnSpc>
                        <a:spcBef>
                          <a:spcPct val="0"/>
                        </a:spcBef>
                        <a:spcAft>
                          <a:spcPct val="0"/>
                        </a:spcAft>
                        <a:buClr>
                          <a:srgbClr val="437085"/>
                        </a:buClr>
                        <a:buSzPct val="100000"/>
                        <a:buFont typeface="Wingdings" charset="0"/>
                        <a:buNone/>
                        <a:tabLst/>
                      </a:pPr>
                      <a:r>
                        <a:rPr kumimoji="0" lang="en-US" sz="2800" b="0" i="0" u="none" strike="noStrike" cap="none" normalizeH="0" baseline="0" dirty="0">
                          <a:ln>
                            <a:noFill/>
                          </a:ln>
                          <a:solidFill>
                            <a:schemeClr val="tx1"/>
                          </a:solidFill>
                          <a:effectLst/>
                          <a:latin typeface="Courier" charset="0"/>
                          <a:ea typeface="ヒラギノ角ゴ ProN W3" charset="0"/>
                          <a:cs typeface="Courier" charset="0"/>
                          <a:sym typeface="Courier" charset="0"/>
                        </a:rPr>
                        <a:t>laugh</a:t>
                      </a:r>
                    </a:p>
                  </a:txBody>
                  <a:tcPr marL="50800" marR="50800" marT="50791" marB="50791"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2D050"/>
                    </a:solidFill>
                  </a:tcPr>
                </a:tc>
                <a:tc>
                  <a:txBody>
                    <a:bodyPr/>
                    <a:lstStyle/>
                    <a:p>
                      <a:pPr marL="39688" marR="0" lvl="0" indent="0" algn="l" defTabSz="914400" rtl="0" eaLnBrk="1" fontAlgn="base" latinLnBrk="0" hangingPunct="1">
                        <a:lnSpc>
                          <a:spcPct val="100000"/>
                        </a:lnSpc>
                        <a:spcBef>
                          <a:spcPct val="0"/>
                        </a:spcBef>
                        <a:spcAft>
                          <a:spcPct val="0"/>
                        </a:spcAft>
                        <a:buClr>
                          <a:srgbClr val="437085"/>
                        </a:buClr>
                        <a:buSzPct val="100000"/>
                        <a:buFont typeface="Wingdings" charset="0"/>
                        <a:buNone/>
                        <a:tabLst/>
                      </a:pPr>
                      <a:r>
                        <a:rPr kumimoji="0" lang="en-US" sz="2800" b="0" i="0" u="none" strike="noStrike" cap="none" normalizeH="0" baseline="0">
                          <a:ln>
                            <a:noFill/>
                          </a:ln>
                          <a:solidFill>
                            <a:schemeClr val="tx1"/>
                          </a:solidFill>
                          <a:effectLst/>
                          <a:latin typeface="Courier" charset="0"/>
                          <a:ea typeface="ヒラギノ角ゴ ProN W3" charset="0"/>
                          <a:cs typeface="Courier" charset="0"/>
                          <a:sym typeface="Courier" charset="0"/>
                        </a:rPr>
                        <a:t>1</a:t>
                      </a:r>
                    </a:p>
                  </a:txBody>
                  <a:tcPr marL="50800" marR="50800" marT="50791" marB="50791"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2D050"/>
                    </a:solidFill>
                  </a:tcPr>
                </a:tc>
                <a:extLst>
                  <a:ext uri="{0D108BD9-81ED-4DB2-BD59-A6C34878D82A}">
                    <a16:rowId xmlns:a16="http://schemas.microsoft.com/office/drawing/2014/main" val="10003"/>
                  </a:ext>
                </a:extLst>
              </a:tr>
              <a:tr h="513557">
                <a:tc>
                  <a:txBody>
                    <a:bodyPr/>
                    <a:lstStyle/>
                    <a:p>
                      <a:pPr marL="39688" marR="0" lvl="0" indent="0" algn="l" defTabSz="914400" rtl="0" eaLnBrk="1" fontAlgn="base" latinLnBrk="0" hangingPunct="1">
                        <a:lnSpc>
                          <a:spcPct val="100000"/>
                        </a:lnSpc>
                        <a:spcBef>
                          <a:spcPct val="0"/>
                        </a:spcBef>
                        <a:spcAft>
                          <a:spcPct val="0"/>
                        </a:spcAft>
                        <a:buClr>
                          <a:srgbClr val="437085"/>
                        </a:buClr>
                        <a:buSzPct val="100000"/>
                        <a:buFont typeface="Wingdings" charset="0"/>
                        <a:buNone/>
                        <a:tabLst/>
                      </a:pPr>
                      <a:r>
                        <a:rPr kumimoji="0" lang="en-US" sz="2800" b="0" i="0" u="none" strike="noStrike" cap="none" normalizeH="0" baseline="0">
                          <a:ln>
                            <a:noFill/>
                          </a:ln>
                          <a:solidFill>
                            <a:schemeClr val="tx1"/>
                          </a:solidFill>
                          <a:effectLst/>
                          <a:latin typeface="Courier" charset="0"/>
                          <a:ea typeface="ヒラギノ角ゴ ProN W3" charset="0"/>
                          <a:cs typeface="Courier" charset="0"/>
                          <a:sym typeface="Courier" charset="0"/>
                        </a:rPr>
                        <a:t>happy</a:t>
                      </a:r>
                    </a:p>
                  </a:txBody>
                  <a:tcPr marL="50800" marR="50800" marT="50791" marB="50791"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2D050"/>
                    </a:solidFill>
                  </a:tcPr>
                </a:tc>
                <a:tc>
                  <a:txBody>
                    <a:bodyPr/>
                    <a:lstStyle/>
                    <a:p>
                      <a:pPr marL="39688" marR="0" lvl="0" indent="0" algn="l" defTabSz="914400" rtl="0" eaLnBrk="1" fontAlgn="base" latinLnBrk="0" hangingPunct="1">
                        <a:lnSpc>
                          <a:spcPct val="100000"/>
                        </a:lnSpc>
                        <a:spcBef>
                          <a:spcPct val="0"/>
                        </a:spcBef>
                        <a:spcAft>
                          <a:spcPct val="0"/>
                        </a:spcAft>
                        <a:buClr>
                          <a:srgbClr val="437085"/>
                        </a:buClr>
                        <a:buSzPct val="100000"/>
                        <a:buFont typeface="Wingdings" charset="0"/>
                        <a:buNone/>
                        <a:tabLst/>
                      </a:pPr>
                      <a:r>
                        <a:rPr kumimoji="0" lang="en-US" sz="2800" b="0" i="0" u="none" strike="noStrike" cap="none" normalizeH="0" baseline="0">
                          <a:ln>
                            <a:noFill/>
                          </a:ln>
                          <a:solidFill>
                            <a:schemeClr val="tx1"/>
                          </a:solidFill>
                          <a:effectLst/>
                          <a:latin typeface="Courier" charset="0"/>
                          <a:ea typeface="ヒラギノ角ゴ ProN W3" charset="0"/>
                          <a:cs typeface="Courier" charset="0"/>
                          <a:sym typeface="Courier" charset="0"/>
                        </a:rPr>
                        <a:t>1</a:t>
                      </a:r>
                    </a:p>
                  </a:txBody>
                  <a:tcPr marL="50800" marR="50800" marT="50791" marB="50791"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2D050"/>
                    </a:solidFill>
                  </a:tcPr>
                </a:tc>
                <a:extLst>
                  <a:ext uri="{0D108BD9-81ED-4DB2-BD59-A6C34878D82A}">
                    <a16:rowId xmlns:a16="http://schemas.microsoft.com/office/drawing/2014/main" val="10004"/>
                  </a:ext>
                </a:extLst>
              </a:tr>
              <a:tr h="513557">
                <a:tc>
                  <a:txBody>
                    <a:bodyPr/>
                    <a:lstStyle/>
                    <a:p>
                      <a:pPr marL="39688" marR="0" lvl="0" indent="0" algn="ctr" defTabSz="914400" rtl="0" eaLnBrk="1" fontAlgn="base" latinLnBrk="0" hangingPunct="1">
                        <a:lnSpc>
                          <a:spcPct val="100000"/>
                        </a:lnSpc>
                        <a:spcBef>
                          <a:spcPct val="0"/>
                        </a:spcBef>
                        <a:spcAft>
                          <a:spcPct val="0"/>
                        </a:spcAft>
                        <a:buClr>
                          <a:srgbClr val="437085"/>
                        </a:buClr>
                        <a:buSzPct val="100000"/>
                        <a:buFont typeface="Wingdings" charset="0"/>
                        <a:buNone/>
                        <a:tabLst/>
                      </a:pPr>
                      <a:r>
                        <a:rPr kumimoji="0" lang="en-US" sz="2800" b="0" i="0" u="none" strike="noStrike" cap="none" normalizeH="0" baseline="0">
                          <a:ln>
                            <a:noFill/>
                          </a:ln>
                          <a:solidFill>
                            <a:schemeClr val="tx1"/>
                          </a:solidFill>
                          <a:effectLst/>
                          <a:latin typeface="Courier" charset="0"/>
                          <a:ea typeface="ヒラギノ角ゴ ProN W3" charset="0"/>
                          <a:cs typeface="Courier" charset="0"/>
                          <a:sym typeface="Courier" charset="0"/>
                        </a:rPr>
                        <a:t>...</a:t>
                      </a:r>
                    </a:p>
                  </a:txBody>
                  <a:tcPr marL="50800" marR="50800" marT="50791" marB="50791"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92D050"/>
                    </a:solidFill>
                  </a:tcPr>
                </a:tc>
                <a:tc>
                  <a:txBody>
                    <a:bodyPr/>
                    <a:lstStyle/>
                    <a:p>
                      <a:pPr marL="39688" marR="0" lvl="0" indent="0" algn="l" defTabSz="914400" rtl="0" eaLnBrk="1" fontAlgn="base" latinLnBrk="0" hangingPunct="1">
                        <a:lnSpc>
                          <a:spcPct val="100000"/>
                        </a:lnSpc>
                        <a:spcBef>
                          <a:spcPct val="0"/>
                        </a:spcBef>
                        <a:spcAft>
                          <a:spcPct val="0"/>
                        </a:spcAft>
                        <a:buClr>
                          <a:srgbClr val="437085"/>
                        </a:buClr>
                        <a:buSzPct val="100000"/>
                        <a:buFont typeface="Wingdings" charset="0"/>
                        <a:buNone/>
                        <a:tabLst/>
                      </a:pPr>
                      <a:r>
                        <a:rPr kumimoji="0" lang="en-US" sz="2800" b="0" i="0" u="none" strike="noStrike" cap="none" normalizeH="0" baseline="0" dirty="0">
                          <a:ln>
                            <a:noFill/>
                          </a:ln>
                          <a:solidFill>
                            <a:schemeClr val="tx1"/>
                          </a:solidFill>
                          <a:effectLst/>
                          <a:latin typeface="Courier" charset="0"/>
                          <a:ea typeface="ヒラギノ角ゴ ProN W3" charset="0"/>
                          <a:cs typeface="Courier" charset="0"/>
                          <a:sym typeface="Courier" charset="0"/>
                        </a:rPr>
                        <a:t>...</a:t>
                      </a:r>
                    </a:p>
                  </a:txBody>
                  <a:tcPr marL="50800" marR="50800" marT="50791" marB="50791"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rgbClr val="92D050"/>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656370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22A805-CB2F-A04B-98EE-8328F5E631DB}"/>
              </a:ext>
            </a:extLst>
          </p:cNvPr>
          <p:cNvSpPr>
            <a:spLocks noGrp="1"/>
          </p:cNvSpPr>
          <p:nvPr>
            <p:ph type="title"/>
          </p:nvPr>
        </p:nvSpPr>
        <p:spPr>
          <a:xfrm>
            <a:off x="2195736" y="548680"/>
            <a:ext cx="8075240" cy="998984"/>
          </a:xfrm>
        </p:spPr>
        <p:txBody>
          <a:bodyPr/>
          <a:lstStyle/>
          <a:p>
            <a:r>
              <a:rPr lang="en-GB" dirty="0"/>
              <a:t>Processing Raw text</a:t>
            </a:r>
          </a:p>
        </p:txBody>
      </p:sp>
      <p:sp>
        <p:nvSpPr>
          <p:cNvPr id="3" name="Content Placeholder 2">
            <a:extLst>
              <a:ext uri="{FF2B5EF4-FFF2-40B4-BE49-F238E27FC236}">
                <a16:creationId xmlns:a16="http://schemas.microsoft.com/office/drawing/2014/main" id="{91D503DB-6875-0D45-90D3-077177660447}"/>
              </a:ext>
            </a:extLst>
          </p:cNvPr>
          <p:cNvSpPr>
            <a:spLocks noGrp="1"/>
          </p:cNvSpPr>
          <p:nvPr>
            <p:ph idx="1"/>
          </p:nvPr>
        </p:nvSpPr>
        <p:spPr>
          <a:xfrm>
            <a:off x="611560" y="1547664"/>
            <a:ext cx="8075240" cy="4578499"/>
          </a:xfrm>
        </p:spPr>
        <p:txBody>
          <a:bodyPr>
            <a:normAutofit fontScale="92500"/>
          </a:bodyPr>
          <a:lstStyle/>
          <a:p>
            <a:pPr marL="0" indent="0">
              <a:buNone/>
            </a:pPr>
            <a:r>
              <a:rPr lang="en-US" sz="2400" dirty="0">
                <a:solidFill>
                  <a:srgbClr val="C00000"/>
                </a:solidFill>
                <a:effectLst>
                  <a:outerShdw blurRad="38100" dist="38100" dir="2700000" algn="tl">
                    <a:srgbClr val="000000">
                      <a:alpha val="43137"/>
                    </a:srgbClr>
                  </a:outerShdw>
                </a:effectLst>
              </a:rPr>
              <a:t>How to convert unstructured data into a  structured form</a:t>
            </a:r>
            <a:endParaRPr lang="en-US" sz="2400" dirty="0">
              <a:solidFill>
                <a:srgbClr val="C00000"/>
              </a:solidFill>
            </a:endParaRPr>
          </a:p>
          <a:p>
            <a:pPr marL="514350" indent="-514350">
              <a:buFont typeface="+mj-lt"/>
              <a:buAutoNum type="arabicPeriod"/>
            </a:pPr>
            <a:r>
              <a:rPr lang="en-US" sz="2400" b="1" dirty="0"/>
              <a:t>Platform-centric extraction and parsing: </a:t>
            </a:r>
          </a:p>
          <a:p>
            <a:pPr lvl="1"/>
            <a:r>
              <a:rPr lang="en-US" sz="2400" b="1" dirty="0">
                <a:solidFill>
                  <a:schemeClr val="accent4"/>
                </a:solidFill>
              </a:rPr>
              <a:t>Extracting individual tokens </a:t>
            </a:r>
          </a:p>
          <a:p>
            <a:pPr lvl="1"/>
            <a:r>
              <a:rPr lang="en-US" sz="2400" b="1" dirty="0">
                <a:solidFill>
                  <a:schemeClr val="accent4"/>
                </a:solidFill>
              </a:rPr>
              <a:t>Token= sequence of characters as a  unit of processing</a:t>
            </a:r>
          </a:p>
          <a:p>
            <a:pPr lvl="1"/>
            <a:r>
              <a:rPr lang="en-US" sz="2400" b="1" dirty="0">
                <a:solidFill>
                  <a:schemeClr val="accent4"/>
                </a:solidFill>
              </a:rPr>
              <a:t>Analyst has to make judgement which meta-data can be removed ( HTML /XML documents)</a:t>
            </a:r>
          </a:p>
          <a:p>
            <a:pPr lvl="1"/>
            <a:endParaRPr lang="en-US" sz="2400" dirty="0"/>
          </a:p>
          <a:p>
            <a:pPr marL="514350" indent="-514350">
              <a:buFont typeface="+mj-lt"/>
              <a:buAutoNum type="arabicPeriod"/>
            </a:pPr>
            <a:r>
              <a:rPr lang="en-US" sz="2400" b="1" dirty="0"/>
              <a:t>Preprocessing of tokens: ( converting tokens to terms)</a:t>
            </a:r>
          </a:p>
          <a:p>
            <a:pPr marL="514350" indent="-514350">
              <a:buFont typeface="+mj-lt"/>
              <a:buAutoNum type="arabicPeriod"/>
            </a:pPr>
            <a:endParaRPr lang="en-US" sz="2400" dirty="0"/>
          </a:p>
          <a:p>
            <a:pPr marL="514350" indent="-514350">
              <a:buFont typeface="+mj-lt"/>
              <a:buAutoNum type="arabicPeriod"/>
            </a:pPr>
            <a:r>
              <a:rPr lang="en-US" sz="2400" b="1" dirty="0"/>
              <a:t>Vector Space representation</a:t>
            </a:r>
          </a:p>
          <a:p>
            <a:pPr lvl="1"/>
            <a:endParaRPr lang="en-US" sz="2400" dirty="0"/>
          </a:p>
          <a:p>
            <a:pPr marL="0" indent="0">
              <a:buNone/>
            </a:pPr>
            <a:endParaRPr lang="en-GB" dirty="0"/>
          </a:p>
        </p:txBody>
      </p:sp>
      <p:sp>
        <p:nvSpPr>
          <p:cNvPr id="4" name="Footer Placeholder 3">
            <a:extLst>
              <a:ext uri="{FF2B5EF4-FFF2-40B4-BE49-F238E27FC236}">
                <a16:creationId xmlns:a16="http://schemas.microsoft.com/office/drawing/2014/main" id="{63B9A8D8-A2FB-5402-1AFE-E31C034EDCBF}"/>
              </a:ext>
            </a:extLst>
          </p:cNvPr>
          <p:cNvSpPr>
            <a:spLocks noGrp="1"/>
          </p:cNvSpPr>
          <p:nvPr>
            <p:ph type="ftr" sz="quarter" idx="11"/>
          </p:nvPr>
        </p:nvSpPr>
        <p:spPr/>
        <p:txBody>
          <a:bodyPr/>
          <a:lstStyle/>
          <a:p>
            <a:r>
              <a:rPr lang="en-GB"/>
              <a:t>Introduction to Text Analytics</a:t>
            </a:r>
          </a:p>
        </p:txBody>
      </p:sp>
      <p:sp>
        <p:nvSpPr>
          <p:cNvPr id="5" name="Slide Number Placeholder 4">
            <a:extLst>
              <a:ext uri="{FF2B5EF4-FFF2-40B4-BE49-F238E27FC236}">
                <a16:creationId xmlns:a16="http://schemas.microsoft.com/office/drawing/2014/main" id="{946BC985-D4C3-C5E7-2FF4-E9F5A7F5977A}"/>
              </a:ext>
            </a:extLst>
          </p:cNvPr>
          <p:cNvSpPr>
            <a:spLocks noGrp="1"/>
          </p:cNvSpPr>
          <p:nvPr>
            <p:ph type="sldNum" sz="quarter" idx="12"/>
          </p:nvPr>
        </p:nvSpPr>
        <p:spPr/>
        <p:txBody>
          <a:bodyPr/>
          <a:lstStyle/>
          <a:p>
            <a:fld id="{191E7B16-C11D-48A6-9FE1-93A9A96AC7E6}" type="slidenum">
              <a:rPr lang="en-GB" smtClean="0"/>
              <a:t>12</a:t>
            </a:fld>
            <a:endParaRPr lang="en-GB"/>
          </a:p>
        </p:txBody>
      </p:sp>
    </p:spTree>
    <p:extLst>
      <p:ext uri="{BB962C8B-B14F-4D97-AF65-F5344CB8AC3E}">
        <p14:creationId xmlns:p14="http://schemas.microsoft.com/office/powerpoint/2010/main" val="2073704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22A805-CB2F-A04B-98EE-8328F5E631DB}"/>
              </a:ext>
            </a:extLst>
          </p:cNvPr>
          <p:cNvSpPr>
            <a:spLocks noGrp="1"/>
          </p:cNvSpPr>
          <p:nvPr>
            <p:ph type="title"/>
          </p:nvPr>
        </p:nvSpPr>
        <p:spPr>
          <a:xfrm>
            <a:off x="2195736" y="548680"/>
            <a:ext cx="8075240" cy="998984"/>
          </a:xfrm>
        </p:spPr>
        <p:txBody>
          <a:bodyPr/>
          <a:lstStyle/>
          <a:p>
            <a:r>
              <a:rPr lang="en-GB" dirty="0"/>
              <a:t>Processing Raw text</a:t>
            </a:r>
          </a:p>
        </p:txBody>
      </p:sp>
      <p:sp>
        <p:nvSpPr>
          <p:cNvPr id="3" name="Content Placeholder 2">
            <a:extLst>
              <a:ext uri="{FF2B5EF4-FFF2-40B4-BE49-F238E27FC236}">
                <a16:creationId xmlns:a16="http://schemas.microsoft.com/office/drawing/2014/main" id="{91D503DB-6875-0D45-90D3-077177660447}"/>
              </a:ext>
            </a:extLst>
          </p:cNvPr>
          <p:cNvSpPr>
            <a:spLocks noGrp="1"/>
          </p:cNvSpPr>
          <p:nvPr>
            <p:ph idx="1"/>
          </p:nvPr>
        </p:nvSpPr>
        <p:spPr>
          <a:xfrm>
            <a:off x="534380" y="1547664"/>
            <a:ext cx="8075240" cy="4578499"/>
          </a:xfrm>
        </p:spPr>
        <p:txBody>
          <a:bodyPr>
            <a:normAutofit lnSpcReduction="10000"/>
          </a:bodyPr>
          <a:lstStyle/>
          <a:p>
            <a:pPr marL="0" indent="0">
              <a:buNone/>
            </a:pPr>
            <a:r>
              <a:rPr lang="en-US" sz="2400" dirty="0">
                <a:solidFill>
                  <a:srgbClr val="C00000"/>
                </a:solidFill>
                <a:effectLst>
                  <a:outerShdw blurRad="38100" dist="38100" dir="2700000" algn="tl">
                    <a:srgbClr val="000000">
                      <a:alpha val="43137"/>
                    </a:srgbClr>
                  </a:outerShdw>
                </a:effectLst>
              </a:rPr>
              <a:t>How to convert unstructured data into a  structured form</a:t>
            </a:r>
            <a:endParaRPr lang="en-US" sz="2400" dirty="0">
              <a:solidFill>
                <a:srgbClr val="C00000"/>
              </a:solidFill>
            </a:endParaRPr>
          </a:p>
          <a:p>
            <a:pPr marL="0" indent="0">
              <a:buNone/>
            </a:pPr>
            <a:r>
              <a:rPr lang="en-US" sz="2400" b="1" dirty="0"/>
              <a:t>Platform-centric extraction and parsing </a:t>
            </a:r>
            <a:endParaRPr lang="en-US" sz="2400" dirty="0"/>
          </a:p>
          <a:p>
            <a:pPr marL="514350" indent="-514350">
              <a:buFont typeface="+mj-lt"/>
              <a:buAutoNum type="arabicPeriod"/>
            </a:pPr>
            <a:r>
              <a:rPr lang="en-US" sz="2400" b="1" dirty="0"/>
              <a:t>Preprocessing of tokens: ( converting tokens to terms, discarding )</a:t>
            </a:r>
          </a:p>
          <a:p>
            <a:pPr lvl="1"/>
            <a:r>
              <a:rPr lang="en-US" sz="2000" b="1" dirty="0">
                <a:solidFill>
                  <a:schemeClr val="bg2"/>
                </a:solidFill>
              </a:rPr>
              <a:t>Remove stop words: prepositions, conjunctions, pronouns, and articles are considered stop words.     [ a, an, the ,and..]</a:t>
            </a:r>
          </a:p>
          <a:p>
            <a:pPr lvl="1"/>
            <a:r>
              <a:rPr lang="en-US" sz="2000" b="1" dirty="0">
                <a:solidFill>
                  <a:schemeClr val="bg2"/>
                </a:solidFill>
              </a:rPr>
              <a:t>Stemming: consolidate words with the same root [eat, ate, eating,…]</a:t>
            </a:r>
          </a:p>
          <a:p>
            <a:pPr lvl="1"/>
            <a:r>
              <a:rPr lang="en-US" sz="2000" b="1" dirty="0">
                <a:solidFill>
                  <a:schemeClr val="bg2"/>
                </a:solidFill>
              </a:rPr>
              <a:t>Case folding, punctuation, Special characters, Emoji</a:t>
            </a:r>
          </a:p>
          <a:p>
            <a:pPr lvl="1"/>
            <a:endParaRPr lang="en-US" sz="2400" dirty="0"/>
          </a:p>
          <a:p>
            <a:pPr marL="514350" indent="-514350">
              <a:buFont typeface="+mj-lt"/>
              <a:buAutoNum type="arabicPeriod"/>
            </a:pPr>
            <a:r>
              <a:rPr lang="en-US" sz="2400" b="1" dirty="0"/>
              <a:t>Vector Space Representation</a:t>
            </a:r>
          </a:p>
          <a:p>
            <a:pPr lvl="1"/>
            <a:endParaRPr lang="en-US" sz="2400" dirty="0"/>
          </a:p>
          <a:p>
            <a:pPr marL="0" indent="0">
              <a:buNone/>
            </a:pPr>
            <a:endParaRPr lang="en-GB" dirty="0"/>
          </a:p>
        </p:txBody>
      </p:sp>
      <p:sp>
        <p:nvSpPr>
          <p:cNvPr id="4" name="Footer Placeholder 3">
            <a:extLst>
              <a:ext uri="{FF2B5EF4-FFF2-40B4-BE49-F238E27FC236}">
                <a16:creationId xmlns:a16="http://schemas.microsoft.com/office/drawing/2014/main" id="{1A63877D-3EE3-627B-FCD6-8F70AAE7435A}"/>
              </a:ext>
            </a:extLst>
          </p:cNvPr>
          <p:cNvSpPr>
            <a:spLocks noGrp="1"/>
          </p:cNvSpPr>
          <p:nvPr>
            <p:ph type="ftr" sz="quarter" idx="11"/>
          </p:nvPr>
        </p:nvSpPr>
        <p:spPr/>
        <p:txBody>
          <a:bodyPr/>
          <a:lstStyle/>
          <a:p>
            <a:r>
              <a:rPr lang="en-GB"/>
              <a:t>Introduction to Text Analytics</a:t>
            </a:r>
          </a:p>
        </p:txBody>
      </p:sp>
      <p:sp>
        <p:nvSpPr>
          <p:cNvPr id="5" name="Slide Number Placeholder 4">
            <a:extLst>
              <a:ext uri="{FF2B5EF4-FFF2-40B4-BE49-F238E27FC236}">
                <a16:creationId xmlns:a16="http://schemas.microsoft.com/office/drawing/2014/main" id="{ADFDAA75-4D8A-68A8-5148-253A994FED5A}"/>
              </a:ext>
            </a:extLst>
          </p:cNvPr>
          <p:cNvSpPr>
            <a:spLocks noGrp="1"/>
          </p:cNvSpPr>
          <p:nvPr>
            <p:ph type="sldNum" sz="quarter" idx="12"/>
          </p:nvPr>
        </p:nvSpPr>
        <p:spPr/>
        <p:txBody>
          <a:bodyPr/>
          <a:lstStyle/>
          <a:p>
            <a:fld id="{191E7B16-C11D-48A6-9FE1-93A9A96AC7E6}" type="slidenum">
              <a:rPr lang="en-GB" smtClean="0"/>
              <a:t>13</a:t>
            </a:fld>
            <a:endParaRPr lang="en-GB"/>
          </a:p>
        </p:txBody>
      </p:sp>
    </p:spTree>
    <p:extLst>
      <p:ext uri="{BB962C8B-B14F-4D97-AF65-F5344CB8AC3E}">
        <p14:creationId xmlns:p14="http://schemas.microsoft.com/office/powerpoint/2010/main" val="342493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7B07BD-F187-E24B-9F4E-D8D422606917}"/>
              </a:ext>
            </a:extLst>
          </p:cNvPr>
          <p:cNvSpPr>
            <a:spLocks noGrp="1"/>
          </p:cNvSpPr>
          <p:nvPr>
            <p:ph type="title"/>
          </p:nvPr>
        </p:nvSpPr>
        <p:spPr>
          <a:xfrm>
            <a:off x="2843808" y="1663"/>
            <a:ext cx="8075240" cy="998984"/>
          </a:xfrm>
        </p:spPr>
        <p:txBody>
          <a:bodyPr/>
          <a:lstStyle/>
          <a:p>
            <a:r>
              <a:rPr lang="en-GB" dirty="0"/>
              <a:t>Tokenization</a:t>
            </a:r>
          </a:p>
        </p:txBody>
      </p:sp>
      <p:sp>
        <p:nvSpPr>
          <p:cNvPr id="4" name="Content Placeholder 3">
            <a:extLst>
              <a:ext uri="{FF2B5EF4-FFF2-40B4-BE49-F238E27FC236}">
                <a16:creationId xmlns:a16="http://schemas.microsoft.com/office/drawing/2014/main" id="{000145A8-AB2F-A24C-9267-21D1BFA5C988}"/>
              </a:ext>
            </a:extLst>
          </p:cNvPr>
          <p:cNvSpPr>
            <a:spLocks noGrp="1"/>
          </p:cNvSpPr>
          <p:nvPr>
            <p:ph sz="half" idx="1"/>
          </p:nvPr>
        </p:nvSpPr>
        <p:spPr>
          <a:xfrm>
            <a:off x="361256" y="1427826"/>
            <a:ext cx="3884240" cy="4881494"/>
          </a:xfrm>
          <a:solidFill>
            <a:schemeClr val="tx2">
              <a:lumMod val="20000"/>
              <a:lumOff val="80000"/>
            </a:schemeClr>
          </a:solidFill>
        </p:spPr>
        <p:txBody>
          <a:bodyPr/>
          <a:lstStyle/>
          <a:p>
            <a:r>
              <a:rPr lang="en-GB" sz="2000" b="1" dirty="0">
                <a:solidFill>
                  <a:schemeClr val="bg2"/>
                </a:solidFill>
              </a:rPr>
              <a:t>Deciding on word boundaries is language specific</a:t>
            </a:r>
          </a:p>
          <a:p>
            <a:endParaRPr lang="en-GB" sz="2000" dirty="0"/>
          </a:p>
          <a:p>
            <a:endParaRPr lang="en-GB" sz="2000" dirty="0"/>
          </a:p>
          <a:p>
            <a:r>
              <a:rPr lang="en-GB" sz="2000" b="1" dirty="0">
                <a:solidFill>
                  <a:schemeClr val="bg2"/>
                </a:solidFill>
              </a:rPr>
              <a:t>English: </a:t>
            </a:r>
            <a:r>
              <a:rPr lang="en-GB" sz="2000" dirty="0"/>
              <a:t>New York ( one token or two?) . State-of-the art?</a:t>
            </a:r>
          </a:p>
          <a:p>
            <a:pPr marL="0" indent="0">
              <a:buNone/>
            </a:pPr>
            <a:endParaRPr lang="en-GB" sz="2000" dirty="0"/>
          </a:p>
          <a:p>
            <a:r>
              <a:rPr lang="en-GB" sz="2000" b="1" dirty="0">
                <a:solidFill>
                  <a:schemeClr val="bg2"/>
                </a:solidFill>
              </a:rPr>
              <a:t>French:  </a:t>
            </a:r>
            <a:r>
              <a:rPr lang="en-GB" sz="2000" dirty="0" err="1"/>
              <a:t>l’ensemble</a:t>
            </a:r>
            <a:r>
              <a:rPr lang="en-GB" sz="2000" dirty="0"/>
              <a:t> , un </a:t>
            </a:r>
            <a:r>
              <a:rPr lang="en-GB" sz="2000" dirty="0" err="1"/>
              <a:t>unsemble</a:t>
            </a:r>
            <a:endParaRPr lang="en-GB" sz="2000" dirty="0"/>
          </a:p>
          <a:p>
            <a:endParaRPr lang="en-GB" sz="2000" dirty="0"/>
          </a:p>
          <a:p>
            <a:r>
              <a:rPr lang="en-US" sz="2000" b="1" dirty="0">
                <a:solidFill>
                  <a:schemeClr val="bg2"/>
                </a:solidFill>
                <a:sym typeface="Symbol" charset="2"/>
              </a:rPr>
              <a:t>Chinese</a:t>
            </a:r>
            <a:r>
              <a:rPr lang="en-US" sz="2000" dirty="0">
                <a:solidFill>
                  <a:schemeClr val="bg2"/>
                </a:solidFill>
                <a:sym typeface="Symbol" charset="2"/>
              </a:rPr>
              <a:t> </a:t>
            </a:r>
            <a:r>
              <a:rPr lang="en-US" sz="2000" dirty="0">
                <a:sym typeface="Symbol" charset="2"/>
              </a:rPr>
              <a:t>and </a:t>
            </a:r>
            <a:r>
              <a:rPr lang="en-US" sz="2000" b="1" dirty="0">
                <a:solidFill>
                  <a:schemeClr val="bg2"/>
                </a:solidFill>
                <a:sym typeface="Symbol" charset="2"/>
              </a:rPr>
              <a:t>Japanese</a:t>
            </a:r>
            <a:r>
              <a:rPr lang="en-US" sz="2000" dirty="0">
                <a:sym typeface="Symbol" charset="2"/>
              </a:rPr>
              <a:t> no spaces between words</a:t>
            </a:r>
          </a:p>
          <a:p>
            <a:endParaRPr lang="en-GB" dirty="0"/>
          </a:p>
        </p:txBody>
      </p:sp>
      <p:sp>
        <p:nvSpPr>
          <p:cNvPr id="5" name="Content Placeholder 4">
            <a:extLst>
              <a:ext uri="{FF2B5EF4-FFF2-40B4-BE49-F238E27FC236}">
                <a16:creationId xmlns:a16="http://schemas.microsoft.com/office/drawing/2014/main" id="{7A9D6F37-6FCF-544A-A699-1E86843D227C}"/>
              </a:ext>
            </a:extLst>
          </p:cNvPr>
          <p:cNvSpPr>
            <a:spLocks noGrp="1"/>
          </p:cNvSpPr>
          <p:nvPr>
            <p:ph sz="half" idx="2"/>
          </p:nvPr>
        </p:nvSpPr>
        <p:spPr>
          <a:xfrm>
            <a:off x="4283968" y="1427826"/>
            <a:ext cx="4464496" cy="4797440"/>
          </a:xfrm>
          <a:solidFill>
            <a:srgbClr val="FFFD78">
              <a:alpha val="44706"/>
            </a:srgbClr>
          </a:solidFill>
        </p:spPr>
        <p:txBody>
          <a:bodyPr>
            <a:normAutofit/>
          </a:bodyPr>
          <a:lstStyle/>
          <a:p>
            <a:r>
              <a:rPr lang="en-GB" sz="2000" b="1" dirty="0">
                <a:solidFill>
                  <a:schemeClr val="bg2"/>
                </a:solidFill>
              </a:rPr>
              <a:t>German</a:t>
            </a:r>
            <a:r>
              <a:rPr lang="en-GB" sz="2000" dirty="0"/>
              <a:t> compound nouns:</a:t>
            </a:r>
          </a:p>
          <a:p>
            <a:pPr marL="0" indent="0">
              <a:buNone/>
            </a:pPr>
            <a:r>
              <a:rPr lang="en-CA" sz="1600" b="1" dirty="0" err="1">
                <a:solidFill>
                  <a:schemeClr val="bg2"/>
                </a:solidFill>
              </a:rPr>
              <a:t>Rechtsschutzversicherungsgesellschaften</a:t>
            </a:r>
            <a:br>
              <a:rPr lang="en-CA" sz="2000" dirty="0">
                <a:solidFill>
                  <a:schemeClr val="bg2"/>
                </a:solidFill>
              </a:rPr>
            </a:br>
            <a:endParaRPr lang="en-GB" sz="2000" dirty="0">
              <a:solidFill>
                <a:schemeClr val="bg2"/>
              </a:solidFill>
            </a:endParaRPr>
          </a:p>
          <a:p>
            <a:pPr marL="0" indent="0">
              <a:buNone/>
            </a:pPr>
            <a:r>
              <a:rPr lang="en-CA" sz="1800" dirty="0">
                <a:solidFill>
                  <a:srgbClr val="92D050"/>
                </a:solidFill>
              </a:rPr>
              <a:t>“legal protection insurance companies”</a:t>
            </a:r>
            <a:endParaRPr lang="en-GB" sz="1800" dirty="0">
              <a:solidFill>
                <a:srgbClr val="92D050"/>
              </a:solidFill>
            </a:endParaRPr>
          </a:p>
          <a:p>
            <a:pPr marL="0" indent="0">
              <a:buNone/>
            </a:pPr>
            <a:endParaRPr lang="en-GB" sz="2000" dirty="0"/>
          </a:p>
          <a:p>
            <a:pPr marL="0" indent="0">
              <a:buNone/>
            </a:pPr>
            <a:endParaRPr lang="en-GB" sz="2000" dirty="0"/>
          </a:p>
          <a:p>
            <a:r>
              <a:rPr lang="en-US" sz="2000" dirty="0">
                <a:sym typeface="Symbol" charset="2"/>
              </a:rPr>
              <a:t>In </a:t>
            </a:r>
            <a:r>
              <a:rPr lang="en-US" sz="2000" b="1" dirty="0">
                <a:solidFill>
                  <a:schemeClr val="bg2"/>
                </a:solidFill>
                <a:sym typeface="Symbol" charset="2"/>
              </a:rPr>
              <a:t>Arabic</a:t>
            </a:r>
            <a:r>
              <a:rPr lang="en-CA" sz="2000" b="1" dirty="0">
                <a:solidFill>
                  <a:schemeClr val="bg2"/>
                </a:solidFill>
              </a:rPr>
              <a:t> </a:t>
            </a:r>
            <a:r>
              <a:rPr lang="en-CA" sz="2000" dirty="0"/>
              <a:t>a single word can comprise up to four independent tokens</a:t>
            </a:r>
            <a:r>
              <a:rPr lang="en-US" sz="2000" dirty="0">
                <a:sym typeface="Symbol" charset="2"/>
              </a:rPr>
              <a:t>: </a:t>
            </a:r>
          </a:p>
          <a:p>
            <a:endParaRPr lang="en-US" sz="2000" dirty="0">
              <a:sym typeface="Symbol" charset="2"/>
            </a:endParaRPr>
          </a:p>
        </p:txBody>
      </p:sp>
      <p:pic>
        <p:nvPicPr>
          <p:cNvPr id="6" name="Picture 5">
            <a:extLst>
              <a:ext uri="{FF2B5EF4-FFF2-40B4-BE49-F238E27FC236}">
                <a16:creationId xmlns:a16="http://schemas.microsoft.com/office/drawing/2014/main" id="{31427DF9-3523-1546-B3F7-BEAD610B2108}"/>
              </a:ext>
            </a:extLst>
          </p:cNvPr>
          <p:cNvPicPr>
            <a:picLocks noChangeAspect="1"/>
          </p:cNvPicPr>
          <p:nvPr/>
        </p:nvPicPr>
        <p:blipFill>
          <a:blip r:embed="rId2"/>
          <a:stretch>
            <a:fillRect/>
          </a:stretch>
        </p:blipFill>
        <p:spPr>
          <a:xfrm>
            <a:off x="4356004" y="4678000"/>
            <a:ext cx="4464496" cy="1589293"/>
          </a:xfrm>
          <a:prstGeom prst="rect">
            <a:avLst/>
          </a:prstGeom>
        </p:spPr>
      </p:pic>
      <p:sp>
        <p:nvSpPr>
          <p:cNvPr id="3" name="Footer Placeholder 2">
            <a:extLst>
              <a:ext uri="{FF2B5EF4-FFF2-40B4-BE49-F238E27FC236}">
                <a16:creationId xmlns:a16="http://schemas.microsoft.com/office/drawing/2014/main" id="{A84C6CE5-ED00-01DB-3988-CF5178CE0493}"/>
              </a:ext>
            </a:extLst>
          </p:cNvPr>
          <p:cNvSpPr>
            <a:spLocks noGrp="1"/>
          </p:cNvSpPr>
          <p:nvPr>
            <p:ph type="ftr" sz="quarter" idx="11"/>
          </p:nvPr>
        </p:nvSpPr>
        <p:spPr/>
        <p:txBody>
          <a:bodyPr/>
          <a:lstStyle/>
          <a:p>
            <a:r>
              <a:rPr lang="en-GB"/>
              <a:t>Introduction to Text Analytics</a:t>
            </a:r>
          </a:p>
        </p:txBody>
      </p:sp>
      <p:sp>
        <p:nvSpPr>
          <p:cNvPr id="7" name="Slide Number Placeholder 6">
            <a:extLst>
              <a:ext uri="{FF2B5EF4-FFF2-40B4-BE49-F238E27FC236}">
                <a16:creationId xmlns:a16="http://schemas.microsoft.com/office/drawing/2014/main" id="{65FFA896-E41A-CCC2-A43B-63270E438886}"/>
              </a:ext>
            </a:extLst>
          </p:cNvPr>
          <p:cNvSpPr>
            <a:spLocks noGrp="1"/>
          </p:cNvSpPr>
          <p:nvPr>
            <p:ph type="sldNum" sz="quarter" idx="12"/>
          </p:nvPr>
        </p:nvSpPr>
        <p:spPr/>
        <p:txBody>
          <a:bodyPr/>
          <a:lstStyle/>
          <a:p>
            <a:fld id="{191E7B16-C11D-48A6-9FE1-93A9A96AC7E6}" type="slidenum">
              <a:rPr lang="en-GB" smtClean="0"/>
              <a:t>14</a:t>
            </a:fld>
            <a:endParaRPr lang="en-GB"/>
          </a:p>
        </p:txBody>
      </p:sp>
    </p:spTree>
    <p:extLst>
      <p:ext uri="{BB962C8B-B14F-4D97-AF65-F5344CB8AC3E}">
        <p14:creationId xmlns:p14="http://schemas.microsoft.com/office/powerpoint/2010/main" val="2305585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3" end="3"/>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5" end="5"/>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bg/>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0" end="0"/>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xEl>
                                              <p:pRg st="1" end="1"/>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animBg="1"/>
      <p:bldP spid="5" grpId="0" uiExpand="1" build="p" animBg="1"/>
    </p:bld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4C20BD-353D-184A-AB22-3F01451F3988}"/>
              </a:ext>
            </a:extLst>
          </p:cNvPr>
          <p:cNvSpPr>
            <a:spLocks noGrp="1"/>
          </p:cNvSpPr>
          <p:nvPr>
            <p:ph type="title"/>
          </p:nvPr>
        </p:nvSpPr>
        <p:spPr>
          <a:xfrm>
            <a:off x="1970348" y="188640"/>
            <a:ext cx="8075240" cy="998984"/>
          </a:xfrm>
        </p:spPr>
        <p:txBody>
          <a:bodyPr/>
          <a:lstStyle/>
          <a:p>
            <a:r>
              <a:rPr lang="en-US" dirty="0"/>
              <a:t>Stemming vs. Lemmatization</a:t>
            </a:r>
            <a:endParaRPr lang="en-GB" dirty="0"/>
          </a:p>
        </p:txBody>
      </p:sp>
      <p:sp>
        <p:nvSpPr>
          <p:cNvPr id="3" name="Content Placeholder 2">
            <a:extLst>
              <a:ext uri="{FF2B5EF4-FFF2-40B4-BE49-F238E27FC236}">
                <a16:creationId xmlns:a16="http://schemas.microsoft.com/office/drawing/2014/main" id="{65DE5183-8CEB-1A48-8AE0-ADDFA6559D66}"/>
              </a:ext>
            </a:extLst>
          </p:cNvPr>
          <p:cNvSpPr>
            <a:spLocks noGrp="1"/>
          </p:cNvSpPr>
          <p:nvPr>
            <p:ph sz="half" idx="1"/>
          </p:nvPr>
        </p:nvSpPr>
        <p:spPr>
          <a:xfrm>
            <a:off x="484827" y="1412776"/>
            <a:ext cx="3884240" cy="4783886"/>
          </a:xfrm>
          <a:solidFill>
            <a:schemeClr val="tx2">
              <a:lumMod val="20000"/>
              <a:lumOff val="80000"/>
            </a:schemeClr>
          </a:solidFill>
        </p:spPr>
        <p:txBody>
          <a:bodyPr/>
          <a:lstStyle/>
          <a:p>
            <a:r>
              <a:rPr lang="en-CA" sz="2000" b="1" i="1" dirty="0"/>
              <a:t>In stemming </a:t>
            </a:r>
            <a:r>
              <a:rPr lang="en-CA" sz="2000" dirty="0"/>
              <a:t>each word is replaced by its </a:t>
            </a:r>
            <a:r>
              <a:rPr lang="en-CA" sz="2000" b="1" i="1" dirty="0"/>
              <a:t>word stem </a:t>
            </a:r>
          </a:p>
          <a:p>
            <a:r>
              <a:rPr lang="en-CA" sz="2000" b="1" i="1" dirty="0"/>
              <a:t>Uses </a:t>
            </a:r>
            <a:r>
              <a:rPr lang="en-CA" sz="2000" dirty="0"/>
              <a:t>a rule-based heuristic (crude chopping of </a:t>
            </a:r>
            <a:r>
              <a:rPr lang="en-CA" sz="2000" b="1" dirty="0"/>
              <a:t>affix</a:t>
            </a:r>
            <a:r>
              <a:rPr lang="en-CA" sz="2000" dirty="0"/>
              <a:t>)</a:t>
            </a:r>
          </a:p>
          <a:p>
            <a:r>
              <a:rPr lang="en-CA" sz="2000" dirty="0"/>
              <a:t>Most popular algorithm: </a:t>
            </a:r>
            <a:r>
              <a:rPr lang="en-CA" sz="2000" b="1" i="1" dirty="0"/>
              <a:t>Porter Stemmer (Snowball)</a:t>
            </a:r>
          </a:p>
          <a:p>
            <a:pPr marL="0" indent="0">
              <a:buNone/>
            </a:pPr>
            <a:endParaRPr lang="en-CA" sz="2000" dirty="0"/>
          </a:p>
          <a:p>
            <a:pPr marL="0" indent="0">
              <a:buNone/>
            </a:pPr>
            <a:r>
              <a:rPr lang="en-CA" sz="2000" b="1" dirty="0">
                <a:solidFill>
                  <a:schemeClr val="bg2"/>
                </a:solidFill>
              </a:rPr>
              <a:t>Example : </a:t>
            </a:r>
          </a:p>
          <a:p>
            <a:pPr marL="0" indent="0">
              <a:buNone/>
            </a:pPr>
            <a:r>
              <a:rPr lang="en-US" sz="2000" b="1" i="1" dirty="0">
                <a:solidFill>
                  <a:srgbClr val="92D050"/>
                </a:solidFill>
              </a:rPr>
              <a:t>are </a:t>
            </a:r>
            <a:r>
              <a:rPr lang="en-US" sz="2000" b="1" i="1" dirty="0">
                <a:solidFill>
                  <a:srgbClr val="92D050"/>
                </a:solidFill>
                <a:sym typeface="Symbol" charset="2"/>
              </a:rPr>
              <a:t></a:t>
            </a:r>
            <a:r>
              <a:rPr lang="en-US" sz="2000" b="1" i="1" dirty="0">
                <a:solidFill>
                  <a:srgbClr val="92D050"/>
                </a:solidFill>
              </a:rPr>
              <a:t> </a:t>
            </a:r>
            <a:r>
              <a:rPr lang="en-US" sz="2000" b="1" i="1" dirty="0" err="1">
                <a:solidFill>
                  <a:srgbClr val="92D050"/>
                </a:solidFill>
              </a:rPr>
              <a:t>ar</a:t>
            </a:r>
            <a:r>
              <a:rPr lang="en-US" sz="2000" b="1" i="1" dirty="0">
                <a:solidFill>
                  <a:srgbClr val="92D050"/>
                </a:solidFill>
                <a:sym typeface="Symbol" charset="2"/>
              </a:rPr>
              <a:t> </a:t>
            </a:r>
            <a:endParaRPr lang="en-US" sz="2000" b="1" i="1" dirty="0">
              <a:solidFill>
                <a:srgbClr val="92D050"/>
              </a:solidFill>
            </a:endParaRPr>
          </a:p>
          <a:p>
            <a:pPr marL="0" indent="0">
              <a:buNone/>
            </a:pPr>
            <a:r>
              <a:rPr lang="en-US" sz="2000" b="1" i="1" dirty="0">
                <a:solidFill>
                  <a:srgbClr val="92D050"/>
                </a:solidFill>
              </a:rPr>
              <a:t>equivalent </a:t>
            </a:r>
            <a:r>
              <a:rPr lang="en-US" sz="2000" b="1" i="1" dirty="0">
                <a:solidFill>
                  <a:srgbClr val="92D050"/>
                </a:solidFill>
                <a:sym typeface="Symbol" charset="2"/>
              </a:rPr>
              <a:t></a:t>
            </a:r>
            <a:r>
              <a:rPr lang="en-US" sz="2000" b="1" i="1" dirty="0">
                <a:solidFill>
                  <a:srgbClr val="92D050"/>
                </a:solidFill>
              </a:rPr>
              <a:t>  </a:t>
            </a:r>
            <a:r>
              <a:rPr lang="en-US" sz="2000" b="1" i="1" dirty="0" err="1">
                <a:solidFill>
                  <a:srgbClr val="92D050"/>
                </a:solidFill>
              </a:rPr>
              <a:t>equival</a:t>
            </a:r>
            <a:endParaRPr lang="en-US" sz="2000" b="1" i="1" dirty="0">
              <a:solidFill>
                <a:srgbClr val="92D050"/>
              </a:solidFill>
            </a:endParaRPr>
          </a:p>
          <a:p>
            <a:pPr marL="0" indent="0">
              <a:buNone/>
            </a:pPr>
            <a:r>
              <a:rPr lang="en-US" sz="2000" b="1" i="1" dirty="0">
                <a:solidFill>
                  <a:srgbClr val="92D050"/>
                </a:solidFill>
              </a:rPr>
              <a:t>ponies </a:t>
            </a:r>
            <a:r>
              <a:rPr lang="en-US" sz="2000" b="1" i="1" dirty="0">
                <a:solidFill>
                  <a:srgbClr val="92D050"/>
                </a:solidFill>
                <a:sym typeface="Symbol" charset="2"/>
              </a:rPr>
              <a:t></a:t>
            </a:r>
            <a:r>
              <a:rPr lang="en-US" sz="2000" b="1" i="1" dirty="0">
                <a:solidFill>
                  <a:srgbClr val="92D050"/>
                </a:solidFill>
              </a:rPr>
              <a:t> </a:t>
            </a:r>
            <a:r>
              <a:rPr lang="en-US" sz="2000" b="1" i="1" dirty="0" err="1">
                <a:solidFill>
                  <a:srgbClr val="92D050"/>
                </a:solidFill>
              </a:rPr>
              <a:t>poni</a:t>
            </a:r>
            <a:endParaRPr lang="en-US" sz="2000" b="1" i="1" dirty="0">
              <a:solidFill>
                <a:srgbClr val="92D050"/>
              </a:solidFill>
            </a:endParaRPr>
          </a:p>
          <a:p>
            <a:pPr marL="0" indent="0">
              <a:buNone/>
            </a:pPr>
            <a:r>
              <a:rPr lang="en-US" sz="2000" b="1" i="1" dirty="0">
                <a:solidFill>
                  <a:srgbClr val="92D050"/>
                </a:solidFill>
              </a:rPr>
              <a:t>user, used, users , using-&gt; use</a:t>
            </a:r>
          </a:p>
          <a:p>
            <a:pPr marL="0" indent="0">
              <a:buNone/>
            </a:pPr>
            <a:endParaRPr lang="en-US" sz="2000" b="1" i="1" dirty="0">
              <a:solidFill>
                <a:srgbClr val="92D050"/>
              </a:solidFill>
            </a:endParaRPr>
          </a:p>
          <a:p>
            <a:pPr marL="0" indent="0">
              <a:buNone/>
            </a:pPr>
            <a:endParaRPr lang="en-GB" dirty="0"/>
          </a:p>
        </p:txBody>
      </p:sp>
      <p:sp>
        <p:nvSpPr>
          <p:cNvPr id="4" name="Content Placeholder 3">
            <a:extLst>
              <a:ext uri="{FF2B5EF4-FFF2-40B4-BE49-F238E27FC236}">
                <a16:creationId xmlns:a16="http://schemas.microsoft.com/office/drawing/2014/main" id="{4B10B3FC-0EB5-6649-BE28-59331B529D2B}"/>
              </a:ext>
            </a:extLst>
          </p:cNvPr>
          <p:cNvSpPr>
            <a:spLocks noGrp="1"/>
          </p:cNvSpPr>
          <p:nvPr>
            <p:ph sz="half" idx="2"/>
          </p:nvPr>
        </p:nvSpPr>
        <p:spPr>
          <a:xfrm>
            <a:off x="4572000" y="1412776"/>
            <a:ext cx="4176940" cy="4783886"/>
          </a:xfrm>
          <a:gradFill flip="none" rotWithShape="1">
            <a:gsLst>
              <a:gs pos="0">
                <a:srgbClr val="FFFD78">
                  <a:tint val="66000"/>
                  <a:satMod val="160000"/>
                </a:srgbClr>
              </a:gs>
              <a:gs pos="50000">
                <a:srgbClr val="FFFD78">
                  <a:tint val="44500"/>
                  <a:satMod val="160000"/>
                </a:srgbClr>
              </a:gs>
              <a:gs pos="100000">
                <a:srgbClr val="FFFD78">
                  <a:tint val="23500"/>
                  <a:satMod val="160000"/>
                </a:srgbClr>
              </a:gs>
            </a:gsLst>
            <a:lin ang="2700000" scaled="1"/>
            <a:tileRect/>
          </a:gradFill>
        </p:spPr>
        <p:txBody>
          <a:bodyPr/>
          <a:lstStyle/>
          <a:p>
            <a:r>
              <a:rPr lang="en-CA" sz="2000" b="1" i="1" dirty="0"/>
              <a:t>Lemmatization uses  </a:t>
            </a:r>
            <a:r>
              <a:rPr lang="en-CA" sz="2000" dirty="0"/>
              <a:t>a dictionary of known word forms  “</a:t>
            </a:r>
            <a:r>
              <a:rPr lang="en-CA" sz="2000" i="1" dirty="0"/>
              <a:t>lemma””</a:t>
            </a:r>
          </a:p>
          <a:p>
            <a:r>
              <a:rPr lang="en-CA" sz="2000" i="1" dirty="0"/>
              <a:t>Uses POS tag ( language specific) –[verb-noun –article]</a:t>
            </a:r>
          </a:p>
          <a:p>
            <a:pPr marL="0" indent="0">
              <a:buNone/>
            </a:pPr>
            <a:endParaRPr lang="en-CA" sz="2400" i="1" dirty="0"/>
          </a:p>
          <a:p>
            <a:pPr marL="0" indent="0">
              <a:buNone/>
            </a:pPr>
            <a:r>
              <a:rPr lang="en-CA" sz="2000" b="1" dirty="0">
                <a:solidFill>
                  <a:schemeClr val="bg2"/>
                </a:solidFill>
              </a:rPr>
              <a:t>Example : </a:t>
            </a:r>
          </a:p>
          <a:p>
            <a:pPr>
              <a:buFontTx/>
              <a:buChar char="-"/>
            </a:pPr>
            <a:r>
              <a:rPr lang="en-US" sz="2000" b="1" i="1" dirty="0">
                <a:solidFill>
                  <a:srgbClr val="92D050"/>
                </a:solidFill>
              </a:rPr>
              <a:t>am, are,</a:t>
            </a:r>
            <a:r>
              <a:rPr lang="en-US" sz="2000" b="1" dirty="0">
                <a:solidFill>
                  <a:srgbClr val="92D050"/>
                </a:solidFill>
              </a:rPr>
              <a:t> </a:t>
            </a:r>
            <a:r>
              <a:rPr lang="en-US" sz="2000" b="1" i="1" dirty="0">
                <a:solidFill>
                  <a:srgbClr val="92D050"/>
                </a:solidFill>
              </a:rPr>
              <a:t>is </a:t>
            </a:r>
            <a:r>
              <a:rPr lang="en-US" sz="2000" b="1" dirty="0">
                <a:solidFill>
                  <a:srgbClr val="92D050"/>
                </a:solidFill>
                <a:sym typeface="Symbol" charset="2"/>
              </a:rPr>
              <a:t></a:t>
            </a:r>
            <a:r>
              <a:rPr lang="en-US" sz="2000" b="1" dirty="0">
                <a:solidFill>
                  <a:srgbClr val="92D050"/>
                </a:solidFill>
              </a:rPr>
              <a:t> </a:t>
            </a:r>
            <a:r>
              <a:rPr lang="en-US" sz="2000" b="1" i="1" dirty="0">
                <a:solidFill>
                  <a:schemeClr val="bg2">
                    <a:lumMod val="75000"/>
                  </a:schemeClr>
                </a:solidFill>
              </a:rPr>
              <a:t>be</a:t>
            </a:r>
            <a:endParaRPr lang="en-US" sz="2000" b="1" dirty="0">
              <a:solidFill>
                <a:schemeClr val="bg2">
                  <a:lumMod val="75000"/>
                </a:schemeClr>
              </a:solidFill>
            </a:endParaRPr>
          </a:p>
          <a:p>
            <a:pPr>
              <a:buFontTx/>
              <a:buChar char="-"/>
            </a:pPr>
            <a:r>
              <a:rPr lang="en-US" sz="2000" b="1" i="1" dirty="0">
                <a:solidFill>
                  <a:srgbClr val="92D050"/>
                </a:solidFill>
              </a:rPr>
              <a:t>car, cars, car's</a:t>
            </a:r>
            <a:r>
              <a:rPr lang="en-US" sz="2000" b="1" dirty="0">
                <a:solidFill>
                  <a:srgbClr val="92D050"/>
                </a:solidFill>
              </a:rPr>
              <a:t>, </a:t>
            </a:r>
            <a:r>
              <a:rPr lang="en-US" sz="2000" b="1" i="1" dirty="0">
                <a:solidFill>
                  <a:srgbClr val="92D050"/>
                </a:solidFill>
              </a:rPr>
              <a:t>cars'</a:t>
            </a:r>
            <a:r>
              <a:rPr lang="en-US" sz="2000" b="1" dirty="0">
                <a:solidFill>
                  <a:srgbClr val="92D050"/>
                </a:solidFill>
              </a:rPr>
              <a:t> </a:t>
            </a:r>
            <a:r>
              <a:rPr lang="en-US" sz="2000" b="1" dirty="0">
                <a:solidFill>
                  <a:srgbClr val="92D050"/>
                </a:solidFill>
                <a:sym typeface="Symbol" charset="2"/>
              </a:rPr>
              <a:t></a:t>
            </a:r>
            <a:r>
              <a:rPr lang="en-US" sz="2000" b="1" dirty="0">
                <a:solidFill>
                  <a:srgbClr val="92D050"/>
                </a:solidFill>
              </a:rPr>
              <a:t> </a:t>
            </a:r>
            <a:r>
              <a:rPr lang="en-US" sz="2000" b="1" i="1" dirty="0">
                <a:solidFill>
                  <a:srgbClr val="00549F"/>
                </a:solidFill>
              </a:rPr>
              <a:t>car</a:t>
            </a:r>
          </a:p>
          <a:p>
            <a:pPr marL="0" indent="0">
              <a:buNone/>
            </a:pPr>
            <a:endParaRPr lang="en-GB" sz="2000" dirty="0"/>
          </a:p>
          <a:p>
            <a:pPr marL="0" indent="0">
              <a:buNone/>
            </a:pPr>
            <a:r>
              <a:rPr lang="en-GB" sz="2000" dirty="0"/>
              <a:t>Filling (verb) </a:t>
            </a:r>
            <a:r>
              <a:rPr lang="en-US" sz="2000" b="1" dirty="0">
                <a:solidFill>
                  <a:srgbClr val="92D050"/>
                </a:solidFill>
                <a:sym typeface="Symbol" charset="2"/>
              </a:rPr>
              <a:t> </a:t>
            </a:r>
            <a:r>
              <a:rPr lang="en-GB" sz="2000" dirty="0">
                <a:sym typeface="Wingdings" pitchFamily="2" charset="2"/>
              </a:rPr>
              <a:t> fill</a:t>
            </a:r>
          </a:p>
          <a:p>
            <a:pPr marL="0" indent="0">
              <a:buNone/>
            </a:pPr>
            <a:r>
              <a:rPr lang="en-GB" sz="2000" dirty="0">
                <a:sym typeface="Wingdings" pitchFamily="2" charset="2"/>
              </a:rPr>
              <a:t>Filling(noun)</a:t>
            </a:r>
            <a:r>
              <a:rPr lang="en-US" sz="2000" b="1" dirty="0">
                <a:solidFill>
                  <a:srgbClr val="92D050"/>
                </a:solidFill>
                <a:sym typeface="Symbol" charset="2"/>
              </a:rPr>
              <a:t>   </a:t>
            </a:r>
            <a:r>
              <a:rPr lang="en-US" sz="2000" dirty="0">
                <a:sym typeface="Symbol" charset="2"/>
              </a:rPr>
              <a:t>filling</a:t>
            </a:r>
            <a:endParaRPr lang="en-GB" sz="2000" dirty="0"/>
          </a:p>
        </p:txBody>
      </p:sp>
      <p:sp>
        <p:nvSpPr>
          <p:cNvPr id="5" name="TextBox 4">
            <a:extLst>
              <a:ext uri="{FF2B5EF4-FFF2-40B4-BE49-F238E27FC236}">
                <a16:creationId xmlns:a16="http://schemas.microsoft.com/office/drawing/2014/main" id="{8F76100E-E09E-C541-83B9-1E0739C91C15}"/>
              </a:ext>
            </a:extLst>
          </p:cNvPr>
          <p:cNvSpPr txBox="1"/>
          <p:nvPr/>
        </p:nvSpPr>
        <p:spPr>
          <a:xfrm>
            <a:off x="846332" y="6196662"/>
            <a:ext cx="7541103" cy="369332"/>
          </a:xfrm>
          <a:prstGeom prst="rect">
            <a:avLst/>
          </a:prstGeom>
          <a:solidFill>
            <a:srgbClr val="FFD579"/>
          </a:solidFill>
        </p:spPr>
        <p:txBody>
          <a:bodyPr wrap="none" rtlCol="0">
            <a:spAutoFit/>
          </a:bodyPr>
          <a:lstStyle/>
          <a:p>
            <a:r>
              <a:rPr lang="en-GB" dirty="0"/>
              <a:t>Reduces dimensionality &amp; feature size (can help with overfitting in ML models)</a:t>
            </a:r>
          </a:p>
        </p:txBody>
      </p:sp>
      <p:sp>
        <p:nvSpPr>
          <p:cNvPr id="6" name="Footer Placeholder 5">
            <a:extLst>
              <a:ext uri="{FF2B5EF4-FFF2-40B4-BE49-F238E27FC236}">
                <a16:creationId xmlns:a16="http://schemas.microsoft.com/office/drawing/2014/main" id="{C8EEA03C-7E78-F290-AF0B-60212BC07023}"/>
              </a:ext>
            </a:extLst>
          </p:cNvPr>
          <p:cNvSpPr>
            <a:spLocks noGrp="1"/>
          </p:cNvSpPr>
          <p:nvPr>
            <p:ph type="ftr" sz="quarter" idx="11"/>
          </p:nvPr>
        </p:nvSpPr>
        <p:spPr/>
        <p:txBody>
          <a:bodyPr/>
          <a:lstStyle/>
          <a:p>
            <a:r>
              <a:rPr lang="en-GB"/>
              <a:t>Introduction to Text Analytics</a:t>
            </a:r>
          </a:p>
        </p:txBody>
      </p:sp>
      <p:sp>
        <p:nvSpPr>
          <p:cNvPr id="7" name="Slide Number Placeholder 6">
            <a:extLst>
              <a:ext uri="{FF2B5EF4-FFF2-40B4-BE49-F238E27FC236}">
                <a16:creationId xmlns:a16="http://schemas.microsoft.com/office/drawing/2014/main" id="{448B91FE-686C-CCBE-8CDC-4093DD8FAB5C}"/>
              </a:ext>
            </a:extLst>
          </p:cNvPr>
          <p:cNvSpPr>
            <a:spLocks noGrp="1"/>
          </p:cNvSpPr>
          <p:nvPr>
            <p:ph type="sldNum" sz="quarter" idx="12"/>
          </p:nvPr>
        </p:nvSpPr>
        <p:spPr/>
        <p:txBody>
          <a:bodyPr/>
          <a:lstStyle/>
          <a:p>
            <a:fld id="{191E7B16-C11D-48A6-9FE1-93A9A96AC7E6}" type="slidenum">
              <a:rPr lang="en-GB" smtClean="0"/>
              <a:t>15</a:t>
            </a:fld>
            <a:endParaRPr lang="en-GB"/>
          </a:p>
        </p:txBody>
      </p:sp>
    </p:spTree>
    <p:extLst>
      <p:ext uri="{BB962C8B-B14F-4D97-AF65-F5344CB8AC3E}">
        <p14:creationId xmlns:p14="http://schemas.microsoft.com/office/powerpoint/2010/main" val="17309486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394" name="Rectangle 2"/>
          <p:cNvSpPr>
            <a:spLocks noGrp="1" noChangeArrowheads="1"/>
          </p:cNvSpPr>
          <p:nvPr>
            <p:ph type="title"/>
          </p:nvPr>
        </p:nvSpPr>
        <p:spPr>
          <a:xfrm>
            <a:off x="2411943" y="405890"/>
            <a:ext cx="8075240" cy="998984"/>
          </a:xfrm>
        </p:spPr>
        <p:txBody>
          <a:bodyPr/>
          <a:lstStyle/>
          <a:p>
            <a:r>
              <a:rPr lang="en-US" altLang="en-US" dirty="0"/>
              <a:t>Vector space model</a:t>
            </a:r>
          </a:p>
        </p:txBody>
      </p:sp>
      <p:sp>
        <p:nvSpPr>
          <p:cNvPr id="2" name="Content Placeholder 1"/>
          <p:cNvSpPr>
            <a:spLocks noGrp="1"/>
          </p:cNvSpPr>
          <p:nvPr>
            <p:ph idx="1"/>
          </p:nvPr>
        </p:nvSpPr>
        <p:spPr>
          <a:xfrm>
            <a:off x="22212" y="1826233"/>
            <a:ext cx="2569781" cy="4497363"/>
          </a:xfrm>
        </p:spPr>
        <p:txBody>
          <a:bodyPr>
            <a:normAutofit/>
          </a:bodyPr>
          <a:lstStyle/>
          <a:p>
            <a:r>
              <a:rPr lang="en-US" altLang="en-US" sz="2000" b="1" dirty="0">
                <a:solidFill>
                  <a:schemeClr val="bg2"/>
                </a:solidFill>
              </a:rPr>
              <a:t>Each document is represented as a vector. </a:t>
            </a:r>
            <a:r>
              <a:rPr lang="en-US" sz="2000" b="1" dirty="0">
                <a:solidFill>
                  <a:schemeClr val="bg2"/>
                </a:solidFill>
              </a:rPr>
              <a:t>All documents are projected into the space.</a:t>
            </a:r>
          </a:p>
          <a:p>
            <a:endParaRPr lang="en-US" sz="2000" dirty="0"/>
          </a:p>
          <a:p>
            <a:r>
              <a:rPr lang="en-US" sz="2000" b="1" dirty="0">
                <a:solidFill>
                  <a:schemeClr val="bg2"/>
                </a:solidFill>
              </a:rPr>
              <a:t>One dimension for every unique term in space(axes)</a:t>
            </a:r>
          </a:p>
          <a:p>
            <a:endParaRPr lang="en-US" sz="2000" b="1" dirty="0">
              <a:solidFill>
                <a:schemeClr val="bg2"/>
              </a:solidFill>
            </a:endParaRPr>
          </a:p>
          <a:p>
            <a:endParaRPr lang="en-US" sz="2000" b="1" dirty="0">
              <a:solidFill>
                <a:schemeClr val="bg2"/>
              </a:solidFill>
            </a:endParaRPr>
          </a:p>
          <a:p>
            <a:endParaRPr lang="en-US" sz="2000" dirty="0"/>
          </a:p>
        </p:txBody>
      </p:sp>
      <p:sp>
        <p:nvSpPr>
          <p:cNvPr id="315395" name="AutoShape 3"/>
          <p:cNvSpPr>
            <a:spLocks noChangeArrowheads="1"/>
          </p:cNvSpPr>
          <p:nvPr/>
        </p:nvSpPr>
        <p:spPr bwMode="auto">
          <a:xfrm>
            <a:off x="3086101" y="2971801"/>
            <a:ext cx="2914651" cy="2228850"/>
          </a:xfrm>
          <a:prstGeom prst="cube">
            <a:avLst>
              <a:gd name="adj" fmla="val 25000"/>
            </a:avLst>
          </a:prstGeom>
          <a:noFill/>
          <a:ln w="12700">
            <a:solidFill>
              <a:schemeClr val="tx1"/>
            </a:solidFill>
            <a:prstDash val="dash"/>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grpSp>
        <p:nvGrpSpPr>
          <p:cNvPr id="315421" name="Group 29"/>
          <p:cNvGrpSpPr>
            <a:grpSpLocks/>
          </p:cNvGrpSpPr>
          <p:nvPr/>
        </p:nvGrpSpPr>
        <p:grpSpPr bwMode="auto">
          <a:xfrm>
            <a:off x="2189560" y="2571751"/>
            <a:ext cx="4763692" cy="3217069"/>
            <a:chOff x="879" y="1152"/>
            <a:chExt cx="4001" cy="2702"/>
          </a:xfrm>
        </p:grpSpPr>
        <p:sp>
          <p:nvSpPr>
            <p:cNvPr id="315396" name="Line 4"/>
            <p:cNvSpPr>
              <a:spLocks noChangeShapeType="1"/>
            </p:cNvSpPr>
            <p:nvPr/>
          </p:nvSpPr>
          <p:spPr bwMode="auto">
            <a:xfrm flipH="1">
              <a:off x="1440" y="2880"/>
              <a:ext cx="672" cy="624"/>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315397" name="Line 5"/>
            <p:cNvSpPr>
              <a:spLocks noChangeShapeType="1"/>
            </p:cNvSpPr>
            <p:nvPr/>
          </p:nvSpPr>
          <p:spPr bwMode="auto">
            <a:xfrm>
              <a:off x="2112" y="2880"/>
              <a:ext cx="2064"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315398" name="Line 6"/>
            <p:cNvSpPr>
              <a:spLocks noChangeShapeType="1"/>
            </p:cNvSpPr>
            <p:nvPr/>
          </p:nvSpPr>
          <p:spPr bwMode="auto">
            <a:xfrm flipV="1">
              <a:off x="2112" y="1344"/>
              <a:ext cx="0" cy="1536"/>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315403" name="Text Box 11"/>
            <p:cNvSpPr txBox="1">
              <a:spLocks noChangeArrowheads="1"/>
            </p:cNvSpPr>
            <p:nvPr/>
          </p:nvSpPr>
          <p:spPr bwMode="auto">
            <a:xfrm>
              <a:off x="4224" y="2733"/>
              <a:ext cx="656" cy="310"/>
            </a:xfrm>
            <a:prstGeom prst="rect">
              <a:avLst/>
            </a:prstGeom>
            <a:solidFill>
              <a:srgbClr val="C0C0C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dirty="0">
                  <a:solidFill>
                    <a:srgbClr val="3333FF"/>
                  </a:solidFill>
                </a:rPr>
                <a:t>Sports</a:t>
              </a:r>
              <a:endParaRPr lang="en-US" altLang="en-US" dirty="0">
                <a:solidFill>
                  <a:srgbClr val="008000"/>
                </a:solidFill>
              </a:endParaRPr>
            </a:p>
          </p:txBody>
        </p:sp>
        <p:sp>
          <p:nvSpPr>
            <p:cNvPr id="315404" name="Text Box 12"/>
            <p:cNvSpPr txBox="1">
              <a:spLocks noChangeArrowheads="1"/>
            </p:cNvSpPr>
            <p:nvPr/>
          </p:nvSpPr>
          <p:spPr bwMode="auto">
            <a:xfrm>
              <a:off x="879" y="3544"/>
              <a:ext cx="936" cy="310"/>
            </a:xfrm>
            <a:prstGeom prst="rect">
              <a:avLst/>
            </a:prstGeom>
            <a:solidFill>
              <a:srgbClr val="C0C0C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dirty="0">
                  <a:solidFill>
                    <a:srgbClr val="00B050"/>
                  </a:solidFill>
                </a:rPr>
                <a:t>Education</a:t>
              </a:r>
            </a:p>
          </p:txBody>
        </p:sp>
        <p:sp>
          <p:nvSpPr>
            <p:cNvPr id="315405" name="Text Box 13"/>
            <p:cNvSpPr txBox="1">
              <a:spLocks noChangeArrowheads="1"/>
            </p:cNvSpPr>
            <p:nvPr/>
          </p:nvSpPr>
          <p:spPr bwMode="auto">
            <a:xfrm>
              <a:off x="2208" y="1152"/>
              <a:ext cx="663" cy="271"/>
            </a:xfrm>
            <a:prstGeom prst="rect">
              <a:avLst/>
            </a:prstGeom>
            <a:solidFill>
              <a:srgbClr val="C0C0C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500" dirty="0">
                  <a:solidFill>
                    <a:srgbClr val="CC0000"/>
                  </a:solidFill>
                </a:rPr>
                <a:t>Finance</a:t>
              </a:r>
              <a:endParaRPr lang="en-US" altLang="en-US" dirty="0">
                <a:solidFill>
                  <a:srgbClr val="CC0000"/>
                </a:solidFill>
              </a:endParaRPr>
            </a:p>
          </p:txBody>
        </p:sp>
      </p:grpSp>
      <p:grpSp>
        <p:nvGrpSpPr>
          <p:cNvPr id="315428" name="Group 36"/>
          <p:cNvGrpSpPr>
            <a:grpSpLocks/>
          </p:cNvGrpSpPr>
          <p:nvPr/>
        </p:nvGrpSpPr>
        <p:grpSpPr bwMode="auto">
          <a:xfrm>
            <a:off x="3486150" y="3217070"/>
            <a:ext cx="2097881" cy="2155031"/>
            <a:chOff x="1968" y="1694"/>
            <a:chExt cx="1762" cy="1810"/>
          </a:xfrm>
        </p:grpSpPr>
        <p:sp>
          <p:nvSpPr>
            <p:cNvPr id="315402" name="Line 10"/>
            <p:cNvSpPr>
              <a:spLocks noChangeShapeType="1"/>
            </p:cNvSpPr>
            <p:nvPr/>
          </p:nvSpPr>
          <p:spPr bwMode="auto">
            <a:xfrm flipV="1">
              <a:off x="2112" y="1949"/>
              <a:ext cx="1440" cy="931"/>
            </a:xfrm>
            <a:prstGeom prst="line">
              <a:avLst/>
            </a:prstGeom>
            <a:noFill/>
            <a:ln w="38100">
              <a:solidFill>
                <a:schemeClr val="tx1"/>
              </a:solidFill>
              <a:prstDash val="dash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315414" name="Text Box 22"/>
            <p:cNvSpPr txBox="1">
              <a:spLocks noChangeArrowheads="1"/>
            </p:cNvSpPr>
            <p:nvPr/>
          </p:nvSpPr>
          <p:spPr bwMode="auto">
            <a:xfrm>
              <a:off x="3435" y="1694"/>
              <a:ext cx="295"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sz="1350" b="1" dirty="0"/>
                <a:t>D</a:t>
              </a:r>
              <a:r>
                <a:rPr lang="en-US" altLang="en-US" sz="1350" b="1" baseline="-25000" dirty="0"/>
                <a:t>4</a:t>
              </a:r>
              <a:endParaRPr lang="en-US" altLang="en-US" dirty="0"/>
            </a:p>
          </p:txBody>
        </p:sp>
        <p:sp>
          <p:nvSpPr>
            <p:cNvPr id="39" name="Line 10"/>
            <p:cNvSpPr>
              <a:spLocks noChangeShapeType="1"/>
            </p:cNvSpPr>
            <p:nvPr/>
          </p:nvSpPr>
          <p:spPr bwMode="auto">
            <a:xfrm flipH="1">
              <a:off x="1968" y="2880"/>
              <a:ext cx="144" cy="624"/>
            </a:xfrm>
            <a:prstGeom prst="line">
              <a:avLst/>
            </a:prstGeom>
            <a:noFill/>
            <a:ln w="38100">
              <a:solidFill>
                <a:schemeClr val="tx1"/>
              </a:solidFill>
              <a:prstDash val="dash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grpSp>
      <p:grpSp>
        <p:nvGrpSpPr>
          <p:cNvPr id="315423" name="Group 31"/>
          <p:cNvGrpSpPr>
            <a:grpSpLocks/>
          </p:cNvGrpSpPr>
          <p:nvPr/>
        </p:nvGrpSpPr>
        <p:grpSpPr bwMode="auto">
          <a:xfrm>
            <a:off x="3657600" y="2682480"/>
            <a:ext cx="1559719" cy="1946672"/>
            <a:chOff x="2112" y="1245"/>
            <a:chExt cx="1310" cy="1635"/>
          </a:xfrm>
        </p:grpSpPr>
        <p:sp>
          <p:nvSpPr>
            <p:cNvPr id="315399" name="Line 7"/>
            <p:cNvSpPr>
              <a:spLocks noChangeShapeType="1"/>
            </p:cNvSpPr>
            <p:nvPr/>
          </p:nvSpPr>
          <p:spPr bwMode="auto">
            <a:xfrm flipV="1">
              <a:off x="2112" y="1488"/>
              <a:ext cx="1032" cy="1392"/>
            </a:xfrm>
            <a:prstGeom prst="line">
              <a:avLst/>
            </a:prstGeom>
            <a:noFill/>
            <a:ln w="38100">
              <a:solidFill>
                <a:schemeClr val="tx1"/>
              </a:solidFill>
              <a:prstDash val="dash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315406" name="Text Box 14"/>
            <p:cNvSpPr txBox="1">
              <a:spLocks noChangeArrowheads="1"/>
            </p:cNvSpPr>
            <p:nvPr/>
          </p:nvSpPr>
          <p:spPr bwMode="auto">
            <a:xfrm>
              <a:off x="3127" y="1245"/>
              <a:ext cx="295"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sz="1350" b="1" dirty="0"/>
                <a:t>D</a:t>
              </a:r>
              <a:r>
                <a:rPr lang="en-US" altLang="en-US" sz="1350" b="1" baseline="-25000" dirty="0"/>
                <a:t>2</a:t>
              </a:r>
              <a:endParaRPr lang="en-US" altLang="en-US" dirty="0"/>
            </a:p>
          </p:txBody>
        </p:sp>
      </p:grpSp>
      <p:grpSp>
        <p:nvGrpSpPr>
          <p:cNvPr id="315427" name="Group 35"/>
          <p:cNvGrpSpPr>
            <a:grpSpLocks/>
          </p:cNvGrpSpPr>
          <p:nvPr/>
        </p:nvGrpSpPr>
        <p:grpSpPr bwMode="auto">
          <a:xfrm>
            <a:off x="3486152" y="4629148"/>
            <a:ext cx="2419350" cy="1020365"/>
            <a:chOff x="1968" y="2880"/>
            <a:chExt cx="2032" cy="857"/>
          </a:xfrm>
        </p:grpSpPr>
        <p:sp>
          <p:nvSpPr>
            <p:cNvPr id="315401" name="Line 9"/>
            <p:cNvSpPr>
              <a:spLocks noChangeShapeType="1"/>
            </p:cNvSpPr>
            <p:nvPr/>
          </p:nvSpPr>
          <p:spPr bwMode="auto">
            <a:xfrm>
              <a:off x="2112" y="2880"/>
              <a:ext cx="1512" cy="686"/>
            </a:xfrm>
            <a:prstGeom prst="line">
              <a:avLst/>
            </a:prstGeom>
            <a:noFill/>
            <a:ln w="38100">
              <a:solidFill>
                <a:schemeClr val="tx1"/>
              </a:solidFill>
              <a:prstDash val="dash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315416" name="Text Box 24"/>
            <p:cNvSpPr txBox="1">
              <a:spLocks noChangeArrowheads="1"/>
            </p:cNvSpPr>
            <p:nvPr/>
          </p:nvSpPr>
          <p:spPr bwMode="auto">
            <a:xfrm>
              <a:off x="3705" y="3485"/>
              <a:ext cx="295"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sz="1350" b="1" dirty="0"/>
                <a:t>D</a:t>
              </a:r>
              <a:r>
                <a:rPr lang="en-US" altLang="en-US" sz="1350" b="1" baseline="-25000" dirty="0"/>
                <a:t>1</a:t>
              </a:r>
              <a:endParaRPr lang="en-US" altLang="en-US" dirty="0"/>
            </a:p>
          </p:txBody>
        </p:sp>
        <p:sp>
          <p:nvSpPr>
            <p:cNvPr id="40" name="Text Box 24"/>
            <p:cNvSpPr txBox="1">
              <a:spLocks noChangeArrowheads="1"/>
            </p:cNvSpPr>
            <p:nvPr/>
          </p:nvSpPr>
          <p:spPr bwMode="auto">
            <a:xfrm>
              <a:off x="1968" y="3456"/>
              <a:ext cx="295"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sz="1350" b="1" dirty="0"/>
                <a:t>D</a:t>
              </a:r>
              <a:r>
                <a:rPr lang="en-US" altLang="en-US" sz="1350" b="1" baseline="-25000" dirty="0"/>
                <a:t>5</a:t>
              </a:r>
              <a:endParaRPr lang="en-US" altLang="en-US" dirty="0"/>
            </a:p>
          </p:txBody>
        </p:sp>
      </p:grpSp>
      <p:grpSp>
        <p:nvGrpSpPr>
          <p:cNvPr id="315425" name="Group 33"/>
          <p:cNvGrpSpPr>
            <a:grpSpLocks/>
          </p:cNvGrpSpPr>
          <p:nvPr/>
        </p:nvGrpSpPr>
        <p:grpSpPr bwMode="auto">
          <a:xfrm>
            <a:off x="2697960" y="3663556"/>
            <a:ext cx="959645" cy="965597"/>
            <a:chOff x="1306" y="2069"/>
            <a:chExt cx="806" cy="811"/>
          </a:xfrm>
        </p:grpSpPr>
        <p:sp>
          <p:nvSpPr>
            <p:cNvPr id="315400" name="Line 8"/>
            <p:cNvSpPr>
              <a:spLocks noChangeShapeType="1"/>
            </p:cNvSpPr>
            <p:nvPr/>
          </p:nvSpPr>
          <p:spPr bwMode="auto">
            <a:xfrm flipH="1" flipV="1">
              <a:off x="1440" y="2300"/>
              <a:ext cx="672" cy="580"/>
            </a:xfrm>
            <a:prstGeom prst="line">
              <a:avLst/>
            </a:prstGeom>
            <a:noFill/>
            <a:ln w="38100">
              <a:solidFill>
                <a:schemeClr val="tx1"/>
              </a:solidFill>
              <a:prstDash val="dash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315409" name="Text Box 17"/>
            <p:cNvSpPr txBox="1">
              <a:spLocks noChangeArrowheads="1"/>
            </p:cNvSpPr>
            <p:nvPr/>
          </p:nvSpPr>
          <p:spPr bwMode="auto">
            <a:xfrm>
              <a:off x="1306" y="2069"/>
              <a:ext cx="295"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sz="1350" b="1" dirty="0"/>
                <a:t>D</a:t>
              </a:r>
              <a:r>
                <a:rPr lang="en-US" altLang="en-US" sz="1350" b="1" baseline="-25000" dirty="0"/>
                <a:t>3</a:t>
              </a:r>
              <a:endParaRPr lang="en-US" altLang="en-US" dirty="0"/>
            </a:p>
          </p:txBody>
        </p:sp>
      </p:grpSp>
      <p:sp>
        <p:nvSpPr>
          <p:cNvPr id="4" name="Footer Placeholder 3"/>
          <p:cNvSpPr>
            <a:spLocks noGrp="1"/>
          </p:cNvSpPr>
          <p:nvPr>
            <p:ph type="ftr" sz="quarter" idx="11"/>
          </p:nvPr>
        </p:nvSpPr>
        <p:spPr/>
        <p:txBody>
          <a:bodyPr/>
          <a:lstStyle/>
          <a:p>
            <a:r>
              <a:rPr lang="en-US"/>
              <a:t>Introduction to Text Analytics</a:t>
            </a:r>
          </a:p>
        </p:txBody>
      </p:sp>
      <p:sp>
        <p:nvSpPr>
          <p:cNvPr id="5" name="Slide Number Placeholder 4"/>
          <p:cNvSpPr>
            <a:spLocks noGrp="1"/>
          </p:cNvSpPr>
          <p:nvPr>
            <p:ph type="sldNum" sz="quarter" idx="12"/>
          </p:nvPr>
        </p:nvSpPr>
        <p:spPr/>
        <p:txBody>
          <a:bodyPr/>
          <a:lstStyle/>
          <a:p>
            <a:fld id="{2A9F8BE9-47C8-4C45-B88F-68A848B0515F}" type="slidenum">
              <a:rPr lang="en-US" smtClean="0"/>
              <a:t>16</a:t>
            </a:fld>
            <a:endParaRPr lang="en-US"/>
          </a:p>
        </p:txBody>
      </p:sp>
      <p:cxnSp>
        <p:nvCxnSpPr>
          <p:cNvPr id="7" name="Straight Arrow Connector 6"/>
          <p:cNvCxnSpPr>
            <a:endCxn id="315402" idx="1"/>
          </p:cNvCxnSpPr>
          <p:nvPr/>
        </p:nvCxnSpPr>
        <p:spPr>
          <a:xfrm>
            <a:off x="4886326" y="2971800"/>
            <a:ext cx="485775" cy="54887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nvGrpSpPr>
          <p:cNvPr id="6" name="Group 5"/>
          <p:cNvGrpSpPr/>
          <p:nvPr/>
        </p:nvGrpSpPr>
        <p:grpSpPr>
          <a:xfrm>
            <a:off x="5156004" y="2624137"/>
            <a:ext cx="959048" cy="566738"/>
            <a:chOff x="5350672" y="2355850"/>
            <a:chExt cx="1278730" cy="755650"/>
          </a:xfrm>
        </p:grpSpPr>
        <p:sp>
          <p:nvSpPr>
            <p:cNvPr id="8" name="TextBox 7"/>
            <p:cNvSpPr txBox="1"/>
            <p:nvPr/>
          </p:nvSpPr>
          <p:spPr>
            <a:xfrm>
              <a:off x="5715002" y="2355850"/>
              <a:ext cx="914400" cy="677107"/>
            </a:xfrm>
            <a:prstGeom prst="rect">
              <a:avLst/>
            </a:prstGeom>
            <a:noFill/>
          </p:spPr>
          <p:txBody>
            <a:bodyPr wrap="square" rtlCol="0">
              <a:spAutoFit/>
            </a:bodyPr>
            <a:lstStyle/>
            <a:p>
              <a:r>
                <a:rPr lang="en-US" sz="1350" dirty="0"/>
                <a:t>|D</a:t>
              </a:r>
              <a:r>
                <a:rPr lang="en-US" sz="1350" baseline="-25000" dirty="0"/>
                <a:t>2</a:t>
              </a:r>
              <a:r>
                <a:rPr lang="en-US" sz="1350" dirty="0"/>
                <a:t>-D</a:t>
              </a:r>
              <a:r>
                <a:rPr lang="en-US" sz="1350" baseline="-25000" dirty="0"/>
                <a:t>4</a:t>
              </a:r>
              <a:r>
                <a:rPr lang="en-US" sz="1350" dirty="0"/>
                <a:t>|</a:t>
              </a:r>
            </a:p>
          </p:txBody>
        </p:sp>
        <p:cxnSp>
          <p:nvCxnSpPr>
            <p:cNvPr id="10" name="Straight Arrow Connector 9"/>
            <p:cNvCxnSpPr/>
            <p:nvPr/>
          </p:nvCxnSpPr>
          <p:spPr>
            <a:xfrm flipH="1">
              <a:off x="5350672" y="2597147"/>
              <a:ext cx="403222" cy="514353"/>
            </a:xfrm>
            <a:prstGeom prst="straightConnector1">
              <a:avLst/>
            </a:prstGeom>
            <a:ln w="28575">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3" name="TextBox 2">
            <a:extLst>
              <a:ext uri="{FF2B5EF4-FFF2-40B4-BE49-F238E27FC236}">
                <a16:creationId xmlns:a16="http://schemas.microsoft.com/office/drawing/2014/main" id="{6B215E90-39C3-134B-80A1-06DCB1175CD6}"/>
              </a:ext>
            </a:extLst>
          </p:cNvPr>
          <p:cNvSpPr txBox="1"/>
          <p:nvPr/>
        </p:nvSpPr>
        <p:spPr>
          <a:xfrm>
            <a:off x="6300192" y="1736761"/>
            <a:ext cx="1798890" cy="646331"/>
          </a:xfrm>
          <a:prstGeom prst="rect">
            <a:avLst/>
          </a:prstGeom>
          <a:solidFill>
            <a:srgbClr val="FFD579"/>
          </a:solidFill>
        </p:spPr>
        <p:txBody>
          <a:bodyPr wrap="none" rtlCol="0">
            <a:spAutoFit/>
          </a:bodyPr>
          <a:lstStyle/>
          <a:p>
            <a:r>
              <a:rPr lang="en-US" dirty="0"/>
              <a:t>Cosine similarity</a:t>
            </a:r>
          </a:p>
          <a:p>
            <a:r>
              <a:rPr lang="en-US" dirty="0"/>
              <a:t>Jaccard Similarity</a:t>
            </a:r>
            <a:endParaRPr lang="en-GB" dirty="0"/>
          </a:p>
        </p:txBody>
      </p:sp>
      <p:sp>
        <p:nvSpPr>
          <p:cNvPr id="9" name="TextBox 8">
            <a:extLst>
              <a:ext uri="{FF2B5EF4-FFF2-40B4-BE49-F238E27FC236}">
                <a16:creationId xmlns:a16="http://schemas.microsoft.com/office/drawing/2014/main" id="{FAE00713-4E73-C047-95E6-E0516426B6C4}"/>
              </a:ext>
            </a:extLst>
          </p:cNvPr>
          <p:cNvSpPr txBox="1"/>
          <p:nvPr/>
        </p:nvSpPr>
        <p:spPr>
          <a:xfrm>
            <a:off x="6172202" y="2738261"/>
            <a:ext cx="2914651" cy="923330"/>
          </a:xfrm>
          <a:prstGeom prst="rect">
            <a:avLst/>
          </a:prstGeom>
          <a:solidFill>
            <a:srgbClr val="FFD579"/>
          </a:solidFill>
        </p:spPr>
        <p:txBody>
          <a:bodyPr wrap="square" rtlCol="0">
            <a:spAutoFit/>
          </a:bodyPr>
          <a:lstStyle/>
          <a:p>
            <a:r>
              <a:rPr lang="en-US" dirty="0"/>
              <a:t>High-dimensional vector space: 10,000+ dimensions, or even 100,000+</a:t>
            </a:r>
          </a:p>
        </p:txBody>
      </p:sp>
    </p:spTree>
    <p:extLst>
      <p:ext uri="{BB962C8B-B14F-4D97-AF65-F5344CB8AC3E}">
        <p14:creationId xmlns:p14="http://schemas.microsoft.com/office/powerpoint/2010/main" val="2277723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3" grpId="0" animBg="1"/>
      <p:bldP spid="9"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5D755D-1A42-EA40-8A82-8F5866755E86}"/>
              </a:ext>
            </a:extLst>
          </p:cNvPr>
          <p:cNvSpPr>
            <a:spLocks noGrp="1"/>
          </p:cNvSpPr>
          <p:nvPr>
            <p:ph type="title"/>
          </p:nvPr>
        </p:nvSpPr>
        <p:spPr>
          <a:xfrm>
            <a:off x="2231739" y="404664"/>
            <a:ext cx="8075240" cy="998984"/>
          </a:xfrm>
        </p:spPr>
        <p:txBody>
          <a:bodyPr/>
          <a:lstStyle/>
          <a:p>
            <a:r>
              <a:rPr lang="en-GB" dirty="0"/>
              <a:t>Bag of words example</a:t>
            </a:r>
          </a:p>
        </p:txBody>
      </p:sp>
      <p:sp>
        <p:nvSpPr>
          <p:cNvPr id="4" name="Content Placeholder 3">
            <a:extLst>
              <a:ext uri="{FF2B5EF4-FFF2-40B4-BE49-F238E27FC236}">
                <a16:creationId xmlns:a16="http://schemas.microsoft.com/office/drawing/2014/main" id="{FB75DE0A-FB60-4448-8FD2-48C4582F86D0}"/>
              </a:ext>
            </a:extLst>
          </p:cNvPr>
          <p:cNvSpPr>
            <a:spLocks noGrp="1"/>
          </p:cNvSpPr>
          <p:nvPr>
            <p:ph sz="half" idx="2"/>
          </p:nvPr>
        </p:nvSpPr>
        <p:spPr>
          <a:xfrm>
            <a:off x="4788024" y="2344025"/>
            <a:ext cx="3585864" cy="3096343"/>
          </a:xfrm>
        </p:spPr>
        <p:txBody>
          <a:bodyPr/>
          <a:lstStyle/>
          <a:p>
            <a:r>
              <a:rPr lang="en-CA" dirty="0"/>
              <a:t>Most simple but effective and commonly used ways to represent text for machine learning</a:t>
            </a:r>
            <a:endParaRPr lang="en-GB" dirty="0"/>
          </a:p>
        </p:txBody>
      </p:sp>
      <p:pic>
        <p:nvPicPr>
          <p:cNvPr id="5" name="Content Placeholder 4">
            <a:extLst>
              <a:ext uri="{FF2B5EF4-FFF2-40B4-BE49-F238E27FC236}">
                <a16:creationId xmlns:a16="http://schemas.microsoft.com/office/drawing/2014/main" id="{9E0B4012-97AB-4848-8137-7282532D60F5}"/>
              </a:ext>
            </a:extLst>
          </p:cNvPr>
          <p:cNvPicPr>
            <a:picLocks noGrp="1" noChangeAspect="1"/>
          </p:cNvPicPr>
          <p:nvPr>
            <p:ph sz="half" idx="1"/>
          </p:nvPr>
        </p:nvPicPr>
        <p:blipFill rotWithShape="1">
          <a:blip r:embed="rId3"/>
          <a:srcRect l="18872" t="27227" r="22888" b="23730"/>
          <a:stretch/>
        </p:blipFill>
        <p:spPr>
          <a:xfrm>
            <a:off x="-108519" y="2348879"/>
            <a:ext cx="4680519" cy="3096343"/>
          </a:xfrm>
        </p:spPr>
      </p:pic>
      <p:sp>
        <p:nvSpPr>
          <p:cNvPr id="7" name="TextBox 6">
            <a:extLst>
              <a:ext uri="{FF2B5EF4-FFF2-40B4-BE49-F238E27FC236}">
                <a16:creationId xmlns:a16="http://schemas.microsoft.com/office/drawing/2014/main" id="{D794E1C7-40B6-C54F-82FF-3CB55F9E5170}"/>
              </a:ext>
            </a:extLst>
          </p:cNvPr>
          <p:cNvSpPr txBox="1"/>
          <p:nvPr/>
        </p:nvSpPr>
        <p:spPr>
          <a:xfrm>
            <a:off x="1133617" y="5740260"/>
            <a:ext cx="6822759" cy="707886"/>
          </a:xfrm>
          <a:prstGeom prst="rect">
            <a:avLst/>
          </a:prstGeom>
          <a:solidFill>
            <a:srgbClr val="FFD579"/>
          </a:solidFill>
        </p:spPr>
        <p:txBody>
          <a:bodyPr wrap="square" rtlCol="0">
            <a:spAutoFit/>
          </a:bodyPr>
          <a:lstStyle/>
          <a:p>
            <a:r>
              <a:rPr lang="en-CA" sz="2000" dirty="0"/>
              <a:t>For applications such as classification, topic-modeling, and recommender systems, this type of representation is sufficient.</a:t>
            </a:r>
            <a:endParaRPr lang="en-GB" sz="2000" dirty="0"/>
          </a:p>
        </p:txBody>
      </p:sp>
      <p:sp>
        <p:nvSpPr>
          <p:cNvPr id="3" name="Footer Placeholder 2">
            <a:extLst>
              <a:ext uri="{FF2B5EF4-FFF2-40B4-BE49-F238E27FC236}">
                <a16:creationId xmlns:a16="http://schemas.microsoft.com/office/drawing/2014/main" id="{99449905-9300-62A5-4230-2C363AC404F3}"/>
              </a:ext>
            </a:extLst>
          </p:cNvPr>
          <p:cNvSpPr>
            <a:spLocks noGrp="1"/>
          </p:cNvSpPr>
          <p:nvPr>
            <p:ph type="ftr" sz="quarter" idx="11"/>
          </p:nvPr>
        </p:nvSpPr>
        <p:spPr/>
        <p:txBody>
          <a:bodyPr/>
          <a:lstStyle/>
          <a:p>
            <a:r>
              <a:rPr lang="en-GB"/>
              <a:t>Introduction to Text Analytics</a:t>
            </a:r>
          </a:p>
        </p:txBody>
      </p:sp>
      <p:sp>
        <p:nvSpPr>
          <p:cNvPr id="6" name="Slide Number Placeholder 5">
            <a:extLst>
              <a:ext uri="{FF2B5EF4-FFF2-40B4-BE49-F238E27FC236}">
                <a16:creationId xmlns:a16="http://schemas.microsoft.com/office/drawing/2014/main" id="{194439DD-7EDD-B939-63CD-487A386A233E}"/>
              </a:ext>
            </a:extLst>
          </p:cNvPr>
          <p:cNvSpPr>
            <a:spLocks noGrp="1"/>
          </p:cNvSpPr>
          <p:nvPr>
            <p:ph type="sldNum" sz="quarter" idx="12"/>
          </p:nvPr>
        </p:nvSpPr>
        <p:spPr/>
        <p:txBody>
          <a:bodyPr/>
          <a:lstStyle/>
          <a:p>
            <a:fld id="{191E7B16-C11D-48A6-9FE1-93A9A96AC7E6}" type="slidenum">
              <a:rPr lang="en-GB" smtClean="0"/>
              <a:t>17</a:t>
            </a:fld>
            <a:endParaRPr lang="en-GB"/>
          </a:p>
        </p:txBody>
      </p:sp>
    </p:spTree>
    <p:extLst>
      <p:ext uri="{BB962C8B-B14F-4D97-AF65-F5344CB8AC3E}">
        <p14:creationId xmlns:p14="http://schemas.microsoft.com/office/powerpoint/2010/main" val="1176669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521D44-12AE-D946-98F9-0016228A63DB}"/>
              </a:ext>
            </a:extLst>
          </p:cNvPr>
          <p:cNvSpPr>
            <a:spLocks noGrp="1"/>
          </p:cNvSpPr>
          <p:nvPr>
            <p:ph type="title"/>
          </p:nvPr>
        </p:nvSpPr>
        <p:spPr>
          <a:xfrm>
            <a:off x="2483768" y="404664"/>
            <a:ext cx="8075240" cy="998984"/>
          </a:xfrm>
        </p:spPr>
        <p:txBody>
          <a:bodyPr/>
          <a:lstStyle/>
          <a:p>
            <a:r>
              <a:rPr lang="en-GB" dirty="0"/>
              <a:t>Document Vectorization</a:t>
            </a:r>
          </a:p>
        </p:txBody>
      </p:sp>
      <p:sp>
        <p:nvSpPr>
          <p:cNvPr id="3" name="Content Placeholder 2">
            <a:extLst>
              <a:ext uri="{FF2B5EF4-FFF2-40B4-BE49-F238E27FC236}">
                <a16:creationId xmlns:a16="http://schemas.microsoft.com/office/drawing/2014/main" id="{A0B34430-A356-2E42-840D-5B604E192F8C}"/>
              </a:ext>
            </a:extLst>
          </p:cNvPr>
          <p:cNvSpPr>
            <a:spLocks noGrp="1"/>
          </p:cNvSpPr>
          <p:nvPr>
            <p:ph idx="1"/>
          </p:nvPr>
        </p:nvSpPr>
        <p:spPr>
          <a:xfrm>
            <a:off x="534380" y="1540358"/>
            <a:ext cx="8075240" cy="3777283"/>
          </a:xfrm>
        </p:spPr>
        <p:txBody>
          <a:bodyPr>
            <a:normAutofit/>
          </a:bodyPr>
          <a:lstStyle/>
          <a:p>
            <a:r>
              <a:rPr lang="en-GB" sz="2400" dirty="0"/>
              <a:t>Document is represented with a numerical vector </a:t>
            </a:r>
          </a:p>
          <a:p>
            <a:r>
              <a:rPr lang="en-GB" sz="2400" dirty="0"/>
              <a:t>Dimension of the vector =distinct terms in ”corpus”</a:t>
            </a:r>
          </a:p>
        </p:txBody>
      </p:sp>
      <p:graphicFrame>
        <p:nvGraphicFramePr>
          <p:cNvPr id="4" name="Table 3">
            <a:extLst>
              <a:ext uri="{FF2B5EF4-FFF2-40B4-BE49-F238E27FC236}">
                <a16:creationId xmlns:a16="http://schemas.microsoft.com/office/drawing/2014/main" id="{824CCA2C-09FA-6846-841E-16ABDC7EE9D4}"/>
              </a:ext>
            </a:extLst>
          </p:cNvPr>
          <p:cNvGraphicFramePr>
            <a:graphicFrameLocks noGrp="1"/>
          </p:cNvGraphicFramePr>
          <p:nvPr>
            <p:extLst>
              <p:ext uri="{D42A27DB-BD31-4B8C-83A1-F6EECF244321}">
                <p14:modId xmlns:p14="http://schemas.microsoft.com/office/powerpoint/2010/main" val="2907455073"/>
              </p:ext>
            </p:extLst>
          </p:nvPr>
        </p:nvGraphicFramePr>
        <p:xfrm>
          <a:off x="683568" y="2687319"/>
          <a:ext cx="7704856" cy="3388360"/>
        </p:xfrm>
        <a:graphic>
          <a:graphicData uri="http://schemas.openxmlformats.org/drawingml/2006/table">
            <a:tbl>
              <a:tblPr firstRow="1" bandRow="1">
                <a:tableStyleId>{5C22544A-7EE6-4342-B048-85BDC9FD1C3A}</a:tableStyleId>
              </a:tblPr>
              <a:tblGrid>
                <a:gridCol w="1698625">
                  <a:extLst>
                    <a:ext uri="{9D8B030D-6E8A-4147-A177-3AD203B41FA5}">
                      <a16:colId xmlns:a16="http://schemas.microsoft.com/office/drawing/2014/main" val="278507179"/>
                    </a:ext>
                  </a:extLst>
                </a:gridCol>
                <a:gridCol w="1109687">
                  <a:extLst>
                    <a:ext uri="{9D8B030D-6E8A-4147-A177-3AD203B41FA5}">
                      <a16:colId xmlns:a16="http://schemas.microsoft.com/office/drawing/2014/main" val="3954166836"/>
                    </a:ext>
                  </a:extLst>
                </a:gridCol>
                <a:gridCol w="1584176">
                  <a:extLst>
                    <a:ext uri="{9D8B030D-6E8A-4147-A177-3AD203B41FA5}">
                      <a16:colId xmlns:a16="http://schemas.microsoft.com/office/drawing/2014/main" val="3365108952"/>
                    </a:ext>
                  </a:extLst>
                </a:gridCol>
                <a:gridCol w="3312368">
                  <a:extLst>
                    <a:ext uri="{9D8B030D-6E8A-4147-A177-3AD203B41FA5}">
                      <a16:colId xmlns:a16="http://schemas.microsoft.com/office/drawing/2014/main" val="2529708799"/>
                    </a:ext>
                  </a:extLst>
                </a:gridCol>
              </a:tblGrid>
              <a:tr h="370840">
                <a:tc>
                  <a:txBody>
                    <a:bodyPr/>
                    <a:lstStyle/>
                    <a:p>
                      <a:r>
                        <a:rPr lang="en-GB" dirty="0"/>
                        <a:t>Method</a:t>
                      </a:r>
                    </a:p>
                  </a:txBody>
                  <a:tcPr/>
                </a:tc>
                <a:tc>
                  <a:txBody>
                    <a:bodyPr/>
                    <a:lstStyle/>
                    <a:p>
                      <a:r>
                        <a:rPr lang="en-GB" dirty="0"/>
                        <a:t>Function </a:t>
                      </a:r>
                    </a:p>
                  </a:txBody>
                  <a:tcPr/>
                </a:tc>
                <a:tc>
                  <a:txBody>
                    <a:bodyPr/>
                    <a:lstStyle/>
                    <a:p>
                      <a:r>
                        <a:rPr lang="en-GB" dirty="0"/>
                        <a:t>Description</a:t>
                      </a:r>
                    </a:p>
                  </a:txBody>
                  <a:tcPr/>
                </a:tc>
                <a:tc>
                  <a:txBody>
                    <a:bodyPr/>
                    <a:lstStyle/>
                    <a:p>
                      <a:r>
                        <a:rPr lang="en-GB" dirty="0"/>
                        <a:t>Comments</a:t>
                      </a:r>
                    </a:p>
                  </a:txBody>
                  <a:tcPr/>
                </a:tc>
                <a:extLst>
                  <a:ext uri="{0D108BD9-81ED-4DB2-BD59-A6C34878D82A}">
                    <a16:rowId xmlns:a16="http://schemas.microsoft.com/office/drawing/2014/main" val="2129621181"/>
                  </a:ext>
                </a:extLst>
              </a:tr>
              <a:tr h="370840">
                <a:tc>
                  <a:txBody>
                    <a:bodyPr/>
                    <a:lstStyle/>
                    <a:p>
                      <a:r>
                        <a:rPr lang="en-GB" dirty="0"/>
                        <a:t>Binary </a:t>
                      </a:r>
                    </a:p>
                    <a:p>
                      <a:r>
                        <a:rPr lang="en-GB" dirty="0"/>
                        <a:t>“One-hot”</a:t>
                      </a:r>
                    </a:p>
                  </a:txBody>
                  <a:tcPr/>
                </a:tc>
                <a:tc>
                  <a:txBody>
                    <a:bodyPr/>
                    <a:lstStyle/>
                    <a:p>
                      <a:r>
                        <a:rPr lang="en-GB" dirty="0"/>
                        <a:t>0 1</a:t>
                      </a:r>
                    </a:p>
                  </a:txBody>
                  <a:tcPr/>
                </a:tc>
                <a:tc>
                  <a:txBody>
                    <a:bodyPr/>
                    <a:lstStyle/>
                    <a:p>
                      <a:r>
                        <a:rPr lang="en-CA" dirty="0"/>
                        <a:t>1 if term occurs 0 otherwise</a:t>
                      </a:r>
                      <a:endParaRPr lang="en-GB" dirty="0"/>
                    </a:p>
                  </a:txBody>
                  <a:tcPr/>
                </a:tc>
                <a:tc>
                  <a:txBody>
                    <a:bodyPr/>
                    <a:lstStyle/>
                    <a:p>
                      <a:r>
                        <a:rPr lang="en-GB" dirty="0"/>
                        <a:t>Can be suitable for shorter documents  and NN implementations</a:t>
                      </a:r>
                    </a:p>
                  </a:txBody>
                  <a:tcPr/>
                </a:tc>
                <a:extLst>
                  <a:ext uri="{0D108BD9-81ED-4DB2-BD59-A6C34878D82A}">
                    <a16:rowId xmlns:a16="http://schemas.microsoft.com/office/drawing/2014/main" val="1292723793"/>
                  </a:ext>
                </a:extLst>
              </a:tr>
              <a:tr h="370840">
                <a:tc>
                  <a:txBody>
                    <a:bodyPr/>
                    <a:lstStyle/>
                    <a:p>
                      <a:r>
                        <a:rPr lang="en-GB" dirty="0"/>
                        <a:t>Frequency</a:t>
                      </a:r>
                    </a:p>
                  </a:txBody>
                  <a:tcPr/>
                </a:tc>
                <a:tc>
                  <a:txBody>
                    <a:bodyPr/>
                    <a:lstStyle/>
                    <a:p>
                      <a:r>
                        <a:rPr lang="en-GB" dirty="0"/>
                        <a:t>TF</a:t>
                      </a:r>
                    </a:p>
                  </a:txBody>
                  <a:tcPr/>
                </a:tc>
                <a:tc>
                  <a:txBody>
                    <a:bodyPr/>
                    <a:lstStyle/>
                    <a:p>
                      <a:r>
                        <a:rPr lang="en-GB" dirty="0"/>
                        <a:t>Counts frequency of terms</a:t>
                      </a:r>
                    </a:p>
                  </a:txBody>
                  <a:tcPr/>
                </a:tc>
                <a:tc>
                  <a:txBody>
                    <a:bodyPr/>
                    <a:lstStyle/>
                    <a:p>
                      <a:r>
                        <a:rPr lang="en-GB" dirty="0"/>
                        <a:t>Works well for k-means clustering and some probabilistic methods </a:t>
                      </a:r>
                    </a:p>
                  </a:txBody>
                  <a:tcPr/>
                </a:tc>
                <a:extLst>
                  <a:ext uri="{0D108BD9-81ED-4DB2-BD59-A6C34878D82A}">
                    <a16:rowId xmlns:a16="http://schemas.microsoft.com/office/drawing/2014/main" val="2518530961"/>
                  </a:ext>
                </a:extLst>
              </a:tr>
              <a:tr h="370840">
                <a:tc>
                  <a:txBody>
                    <a:bodyPr/>
                    <a:lstStyle/>
                    <a:p>
                      <a:r>
                        <a:rPr lang="en-GB" dirty="0"/>
                        <a:t>Term Frequency</a:t>
                      </a:r>
                    </a:p>
                    <a:p>
                      <a:r>
                        <a:rPr lang="en-GB" dirty="0"/>
                        <a:t>Inverse</a:t>
                      </a:r>
                    </a:p>
                    <a:p>
                      <a:r>
                        <a:rPr lang="en-GB" dirty="0"/>
                        <a:t>Document Frequency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TF-IDF</a:t>
                      </a:r>
                    </a:p>
                    <a:p>
                      <a:endParaRPr lang="en-GB" dirty="0"/>
                    </a:p>
                  </a:txBody>
                  <a:tcPr/>
                </a:tc>
                <a:tc>
                  <a:txBody>
                    <a:bodyPr/>
                    <a:lstStyle/>
                    <a:p>
                      <a:r>
                        <a:rPr lang="en-GB" dirty="0"/>
                        <a:t>Weights term by importance</a:t>
                      </a:r>
                    </a:p>
                    <a:p>
                      <a:r>
                        <a:rPr lang="en-GB" dirty="0"/>
                        <a:t>across corpus</a:t>
                      </a:r>
                    </a:p>
                  </a:txBody>
                  <a:tcPr/>
                </a:tc>
                <a:tc>
                  <a:txBody>
                    <a:bodyPr/>
                    <a:lstStyle/>
                    <a:p>
                      <a:r>
                        <a:rPr lang="en-GB" dirty="0"/>
                        <a:t>Originally the gold- standard of Information retrieval</a:t>
                      </a:r>
                    </a:p>
                  </a:txBody>
                  <a:tcPr/>
                </a:tc>
                <a:extLst>
                  <a:ext uri="{0D108BD9-81ED-4DB2-BD59-A6C34878D82A}">
                    <a16:rowId xmlns:a16="http://schemas.microsoft.com/office/drawing/2014/main" val="1474138122"/>
                  </a:ext>
                </a:extLst>
              </a:tr>
            </a:tbl>
          </a:graphicData>
        </a:graphic>
      </p:graphicFrame>
      <p:sp>
        <p:nvSpPr>
          <p:cNvPr id="6" name="TextBox 5">
            <a:extLst>
              <a:ext uri="{FF2B5EF4-FFF2-40B4-BE49-F238E27FC236}">
                <a16:creationId xmlns:a16="http://schemas.microsoft.com/office/drawing/2014/main" id="{89C21417-9382-C144-AF88-53E12A4E90B4}"/>
              </a:ext>
            </a:extLst>
          </p:cNvPr>
          <p:cNvSpPr txBox="1"/>
          <p:nvPr/>
        </p:nvSpPr>
        <p:spPr>
          <a:xfrm>
            <a:off x="971600" y="6268670"/>
            <a:ext cx="6511013" cy="646331"/>
          </a:xfrm>
          <a:prstGeom prst="rect">
            <a:avLst/>
          </a:prstGeom>
          <a:noFill/>
        </p:spPr>
        <p:txBody>
          <a:bodyPr wrap="none" rtlCol="0">
            <a:spAutoFit/>
          </a:bodyPr>
          <a:lstStyle/>
          <a:p>
            <a:r>
              <a:rPr lang="en-GB" dirty="0"/>
              <a:t>Can use N-gram features </a:t>
            </a:r>
          </a:p>
          <a:p>
            <a:r>
              <a:rPr lang="en-GB" dirty="0"/>
              <a:t>Can be used in combination with PCA for dimensionality reduction  </a:t>
            </a:r>
          </a:p>
        </p:txBody>
      </p:sp>
      <p:sp>
        <p:nvSpPr>
          <p:cNvPr id="5" name="Footer Placeholder 4">
            <a:extLst>
              <a:ext uri="{FF2B5EF4-FFF2-40B4-BE49-F238E27FC236}">
                <a16:creationId xmlns:a16="http://schemas.microsoft.com/office/drawing/2014/main" id="{72E2FD43-CD2B-E257-3DCE-B770CE4161FE}"/>
              </a:ext>
            </a:extLst>
          </p:cNvPr>
          <p:cNvSpPr>
            <a:spLocks noGrp="1"/>
          </p:cNvSpPr>
          <p:nvPr>
            <p:ph type="ftr" sz="quarter" idx="11"/>
          </p:nvPr>
        </p:nvSpPr>
        <p:spPr/>
        <p:txBody>
          <a:bodyPr/>
          <a:lstStyle/>
          <a:p>
            <a:r>
              <a:rPr lang="en-GB"/>
              <a:t>Introduction to Text Analytics</a:t>
            </a:r>
          </a:p>
        </p:txBody>
      </p:sp>
      <p:sp>
        <p:nvSpPr>
          <p:cNvPr id="7" name="Slide Number Placeholder 6">
            <a:extLst>
              <a:ext uri="{FF2B5EF4-FFF2-40B4-BE49-F238E27FC236}">
                <a16:creationId xmlns:a16="http://schemas.microsoft.com/office/drawing/2014/main" id="{918E15EB-A4C5-F987-F41F-42F0535EC331}"/>
              </a:ext>
            </a:extLst>
          </p:cNvPr>
          <p:cNvSpPr>
            <a:spLocks noGrp="1"/>
          </p:cNvSpPr>
          <p:nvPr>
            <p:ph type="sldNum" sz="quarter" idx="12"/>
          </p:nvPr>
        </p:nvSpPr>
        <p:spPr/>
        <p:txBody>
          <a:bodyPr/>
          <a:lstStyle/>
          <a:p>
            <a:fld id="{191E7B16-C11D-48A6-9FE1-93A9A96AC7E6}" type="slidenum">
              <a:rPr lang="en-GB" smtClean="0"/>
              <a:t>18</a:t>
            </a:fld>
            <a:endParaRPr lang="en-GB"/>
          </a:p>
        </p:txBody>
      </p:sp>
    </p:spTree>
    <p:extLst>
      <p:ext uri="{BB962C8B-B14F-4D97-AF65-F5344CB8AC3E}">
        <p14:creationId xmlns:p14="http://schemas.microsoft.com/office/powerpoint/2010/main" val="37491640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0CC4E2-C5CF-3C45-B8DB-3DA1BFEBD5F8}"/>
              </a:ext>
            </a:extLst>
          </p:cNvPr>
          <p:cNvSpPr>
            <a:spLocks noGrp="1"/>
          </p:cNvSpPr>
          <p:nvPr>
            <p:ph type="title"/>
          </p:nvPr>
        </p:nvSpPr>
        <p:spPr>
          <a:xfrm>
            <a:off x="2783565" y="232345"/>
            <a:ext cx="8075240" cy="998984"/>
          </a:xfrm>
        </p:spPr>
        <p:txBody>
          <a:bodyPr/>
          <a:lstStyle/>
          <a:p>
            <a:r>
              <a:rPr lang="en-GB" dirty="0"/>
              <a:t>TF-IDF</a:t>
            </a:r>
          </a:p>
        </p:txBody>
      </p:sp>
      <p:sp>
        <p:nvSpPr>
          <p:cNvPr id="3" name="Content Placeholder 2">
            <a:extLst>
              <a:ext uri="{FF2B5EF4-FFF2-40B4-BE49-F238E27FC236}">
                <a16:creationId xmlns:a16="http://schemas.microsoft.com/office/drawing/2014/main" id="{0B430A2F-129A-0B45-B48A-5C4103C1809A}"/>
              </a:ext>
            </a:extLst>
          </p:cNvPr>
          <p:cNvSpPr>
            <a:spLocks noGrp="1"/>
          </p:cNvSpPr>
          <p:nvPr>
            <p:ph idx="1"/>
          </p:nvPr>
        </p:nvSpPr>
        <p:spPr>
          <a:xfrm>
            <a:off x="467544" y="1412776"/>
            <a:ext cx="8219256" cy="4713387"/>
          </a:xfrm>
        </p:spPr>
        <p:txBody>
          <a:bodyPr>
            <a:normAutofit lnSpcReduction="10000"/>
          </a:bodyPr>
          <a:lstStyle/>
          <a:p>
            <a:r>
              <a:rPr lang="en-CA" sz="2400" dirty="0"/>
              <a:t>TF= occurrence of a term in document</a:t>
            </a:r>
          </a:p>
          <a:p>
            <a:pPr marL="0" indent="0" algn="ctr">
              <a:buNone/>
            </a:pPr>
            <a:r>
              <a:rPr lang="en-CA" sz="2000" b="1" dirty="0">
                <a:solidFill>
                  <a:srgbClr val="C00000"/>
                </a:solidFill>
              </a:rPr>
              <a:t>(</a:t>
            </a:r>
            <a:r>
              <a:rPr lang="en-US" sz="2000" b="1" dirty="0">
                <a:solidFill>
                  <a:srgbClr val="C00000"/>
                </a:solidFill>
              </a:rPr>
              <a:t>considers</a:t>
            </a:r>
            <a:r>
              <a:rPr lang="en-US" altLang="en-US" sz="2000" b="1" dirty="0">
                <a:solidFill>
                  <a:srgbClr val="C00000"/>
                </a:solidFill>
              </a:rPr>
              <a:t> relative importance of a word in a document</a:t>
            </a:r>
            <a:r>
              <a:rPr lang="en-CA" sz="2000" b="1" dirty="0">
                <a:solidFill>
                  <a:srgbClr val="C00000"/>
                </a:solidFill>
              </a:rPr>
              <a:t>)</a:t>
            </a:r>
          </a:p>
          <a:p>
            <a:pPr marL="0" indent="0" algn="ctr">
              <a:buNone/>
            </a:pPr>
            <a:endParaRPr lang="en-CA" sz="2000" b="1" dirty="0">
              <a:solidFill>
                <a:srgbClr val="C00000"/>
              </a:solidFill>
            </a:endParaRPr>
          </a:p>
          <a:p>
            <a:r>
              <a:rPr lang="en-CA" sz="2400" dirty="0"/>
              <a:t>IDF= Inverse document frequency</a:t>
            </a:r>
          </a:p>
          <a:p>
            <a:pPr marL="0" indent="0" algn="ctr">
              <a:buNone/>
            </a:pPr>
            <a:r>
              <a:rPr lang="en-CA" sz="2000" b="1" dirty="0">
                <a:solidFill>
                  <a:srgbClr val="C00000"/>
                </a:solidFill>
              </a:rPr>
              <a:t>(considers how rare the term is among the collection )</a:t>
            </a:r>
            <a:r>
              <a:rPr lang="en-US" sz="2000" dirty="0"/>
              <a:t> </a:t>
            </a:r>
          </a:p>
          <a:p>
            <a:pPr marL="0" indent="0" algn="ctr">
              <a:buNone/>
            </a:pPr>
            <a:r>
              <a:rPr lang="en-US" sz="2400" i="1" dirty="0">
                <a:solidFill>
                  <a:schemeClr val="accent4">
                    <a:lumMod val="60000"/>
                    <a:lumOff val="40000"/>
                  </a:schemeClr>
                </a:solidFill>
              </a:rPr>
              <a:t>”movie" vs. ”Titanic”</a:t>
            </a:r>
          </a:p>
          <a:p>
            <a:pPr marL="0" indent="0" algn="ctr">
              <a:buNone/>
            </a:pPr>
            <a:endParaRPr lang="en-CA" sz="2000" b="1" dirty="0">
              <a:solidFill>
                <a:srgbClr val="C00000"/>
              </a:solidFill>
            </a:endParaRPr>
          </a:p>
          <a:p>
            <a:pPr marL="0" indent="0" algn="ctr">
              <a:buNone/>
            </a:pPr>
            <a:endParaRPr lang="en-CA" sz="2000" b="1" dirty="0">
              <a:solidFill>
                <a:srgbClr val="C00000"/>
              </a:solidFill>
            </a:endParaRPr>
          </a:p>
          <a:p>
            <a:pPr lvl="1"/>
            <a:r>
              <a:rPr lang="en-CA" sz="2400" dirty="0" err="1"/>
              <a:t>DF</a:t>
            </a:r>
            <a:r>
              <a:rPr lang="en-CA" sz="2400" baseline="-25000" dirty="0" err="1"/>
              <a:t>t</a:t>
            </a:r>
            <a:r>
              <a:rPr lang="en-CA" sz="2400" dirty="0"/>
              <a:t>= </a:t>
            </a:r>
            <a:r>
              <a:rPr lang="en-US" sz="2400" dirty="0">
                <a:ea typeface="ＭＳ Ｐゴシック" charset="-128"/>
              </a:rPr>
              <a:t>the number of documents that contain </a:t>
            </a:r>
            <a:r>
              <a:rPr lang="en-US" sz="2400" i="1" dirty="0">
                <a:ea typeface="ＭＳ Ｐゴシック" charset="-128"/>
              </a:rPr>
              <a:t>t </a:t>
            </a:r>
          </a:p>
          <a:p>
            <a:pPr lvl="1"/>
            <a:endParaRPr lang="en-US" sz="2000" b="1" i="1" dirty="0">
              <a:solidFill>
                <a:srgbClr val="C00000"/>
              </a:solidFill>
              <a:ea typeface="ＭＳ Ｐゴシック" charset="-128"/>
            </a:endParaRPr>
          </a:p>
          <a:p>
            <a:pPr marL="0" indent="0">
              <a:buNone/>
            </a:pPr>
            <a:r>
              <a:rPr lang="en-US" sz="2000" b="1" i="1" dirty="0">
                <a:solidFill>
                  <a:schemeClr val="bg2"/>
                </a:solidFill>
                <a:ea typeface="ＭＳ Ｐゴシック" charset="-128"/>
              </a:rPr>
              <a:t>Main Idea: </a:t>
            </a:r>
            <a:r>
              <a:rPr lang="en-CA" sz="2000" b="1" dirty="0">
                <a:solidFill>
                  <a:schemeClr val="bg2"/>
                </a:solidFill>
              </a:rPr>
              <a:t>If a word appears often in a particular document, but not in other documents, it is likely to be </a:t>
            </a:r>
            <a:r>
              <a:rPr lang="en-CA" sz="2000" b="1" i="1" dirty="0">
                <a:solidFill>
                  <a:schemeClr val="bg2"/>
                </a:solidFill>
              </a:rPr>
              <a:t>very </a:t>
            </a:r>
            <a:r>
              <a:rPr lang="en-CA" sz="2000" b="1" i="1" u="sng" dirty="0">
                <a:solidFill>
                  <a:schemeClr val="bg2"/>
                </a:solidFill>
              </a:rPr>
              <a:t>descriptive of the content of that document</a:t>
            </a:r>
            <a:r>
              <a:rPr lang="en-CA" sz="2000" b="1" i="1" dirty="0">
                <a:solidFill>
                  <a:schemeClr val="bg2"/>
                </a:solidFill>
              </a:rPr>
              <a:t>. </a:t>
            </a:r>
          </a:p>
          <a:p>
            <a:endParaRPr lang="en-GB" dirty="0"/>
          </a:p>
        </p:txBody>
      </p:sp>
      <p:graphicFrame>
        <p:nvGraphicFramePr>
          <p:cNvPr id="4" name="Object 2">
            <a:extLst>
              <a:ext uri="{FF2B5EF4-FFF2-40B4-BE49-F238E27FC236}">
                <a16:creationId xmlns:a16="http://schemas.microsoft.com/office/drawing/2014/main" id="{F77B440C-F3D4-FD44-97C7-0752D5989E7F}"/>
              </a:ext>
            </a:extLst>
          </p:cNvPr>
          <p:cNvGraphicFramePr>
            <a:graphicFrameLocks noChangeAspect="1"/>
          </p:cNvGraphicFramePr>
          <p:nvPr>
            <p:extLst>
              <p:ext uri="{D42A27DB-BD31-4B8C-83A1-F6EECF244321}">
                <p14:modId xmlns:p14="http://schemas.microsoft.com/office/powerpoint/2010/main" val="3300508742"/>
              </p:ext>
            </p:extLst>
          </p:nvPr>
        </p:nvGraphicFramePr>
        <p:xfrm>
          <a:off x="2783565" y="3922613"/>
          <a:ext cx="2727722" cy="539353"/>
        </p:xfrm>
        <a:graphic>
          <a:graphicData uri="http://schemas.openxmlformats.org/presentationml/2006/ole">
            <mc:AlternateContent xmlns:mc="http://schemas.openxmlformats.org/markup-compatibility/2006">
              <mc:Choice xmlns:v="urn:schemas-microsoft-com:vml" Requires="v">
                <p:oleObj name="Equation" r:id="rId3" imgW="1155600" imgH="228600" progId="Equation.3">
                  <p:embed/>
                </p:oleObj>
              </mc:Choice>
              <mc:Fallback>
                <p:oleObj name="Equation" r:id="rId3" imgW="1155600" imgH="228600" progId="Equation.3">
                  <p:embed/>
                  <p:pic>
                    <p:nvPicPr>
                      <p:cNvPr id="5122"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83565" y="3922613"/>
                        <a:ext cx="2727722" cy="53935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Footer Placeholder 4">
            <a:extLst>
              <a:ext uri="{FF2B5EF4-FFF2-40B4-BE49-F238E27FC236}">
                <a16:creationId xmlns:a16="http://schemas.microsoft.com/office/drawing/2014/main" id="{FD5904D5-2333-67C8-993E-6F1DDBA0FDD7}"/>
              </a:ext>
            </a:extLst>
          </p:cNvPr>
          <p:cNvSpPr>
            <a:spLocks noGrp="1"/>
          </p:cNvSpPr>
          <p:nvPr>
            <p:ph type="ftr" sz="quarter" idx="11"/>
          </p:nvPr>
        </p:nvSpPr>
        <p:spPr/>
        <p:txBody>
          <a:bodyPr/>
          <a:lstStyle/>
          <a:p>
            <a:r>
              <a:rPr lang="en-GB"/>
              <a:t>Introduction to Text Analytics</a:t>
            </a:r>
          </a:p>
        </p:txBody>
      </p:sp>
      <p:sp>
        <p:nvSpPr>
          <p:cNvPr id="6" name="Slide Number Placeholder 5">
            <a:extLst>
              <a:ext uri="{FF2B5EF4-FFF2-40B4-BE49-F238E27FC236}">
                <a16:creationId xmlns:a16="http://schemas.microsoft.com/office/drawing/2014/main" id="{429F502D-0984-673B-C4FA-3D4B37EECA5A}"/>
              </a:ext>
            </a:extLst>
          </p:cNvPr>
          <p:cNvSpPr>
            <a:spLocks noGrp="1"/>
          </p:cNvSpPr>
          <p:nvPr>
            <p:ph type="sldNum" sz="quarter" idx="12"/>
          </p:nvPr>
        </p:nvSpPr>
        <p:spPr/>
        <p:txBody>
          <a:bodyPr/>
          <a:lstStyle/>
          <a:p>
            <a:fld id="{191E7B16-C11D-48A6-9FE1-93A9A96AC7E6}" type="slidenum">
              <a:rPr lang="en-GB" smtClean="0"/>
              <a:t>19</a:t>
            </a:fld>
            <a:endParaRPr lang="en-GB"/>
          </a:p>
        </p:txBody>
      </p:sp>
    </p:spTree>
    <p:extLst>
      <p:ext uri="{BB962C8B-B14F-4D97-AF65-F5344CB8AC3E}">
        <p14:creationId xmlns:p14="http://schemas.microsoft.com/office/powerpoint/2010/main" val="3496574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18621D9-5626-3D40-8895-1CC13FE5227C}"/>
              </a:ext>
            </a:extLst>
          </p:cNvPr>
          <p:cNvSpPr>
            <a:spLocks noGrp="1"/>
          </p:cNvSpPr>
          <p:nvPr>
            <p:ph type="title"/>
          </p:nvPr>
        </p:nvSpPr>
        <p:spPr>
          <a:xfrm>
            <a:off x="2530450" y="505086"/>
            <a:ext cx="8075240" cy="998984"/>
          </a:xfrm>
        </p:spPr>
        <p:txBody>
          <a:bodyPr/>
          <a:lstStyle/>
          <a:p>
            <a:r>
              <a:rPr lang="en-GB" dirty="0"/>
              <a:t>Sources of Text</a:t>
            </a:r>
          </a:p>
        </p:txBody>
      </p:sp>
      <p:sp>
        <p:nvSpPr>
          <p:cNvPr id="10" name="Content Placeholder 9"/>
          <p:cNvSpPr>
            <a:spLocks noGrp="1"/>
          </p:cNvSpPr>
          <p:nvPr>
            <p:ph sz="half" idx="1"/>
          </p:nvPr>
        </p:nvSpPr>
        <p:spPr>
          <a:xfrm>
            <a:off x="588330" y="2293615"/>
            <a:ext cx="3884240" cy="3888432"/>
          </a:xfrm>
          <a:solidFill>
            <a:srgbClr val="FFD579"/>
          </a:solidFill>
        </p:spPr>
        <p:txBody>
          <a:bodyPr>
            <a:normAutofit/>
          </a:bodyPr>
          <a:lstStyle/>
          <a:p>
            <a:r>
              <a:rPr lang="en-GB" sz="2000" dirty="0"/>
              <a:t>Emails</a:t>
            </a:r>
          </a:p>
          <a:p>
            <a:r>
              <a:rPr lang="en-GB" sz="2000" dirty="0"/>
              <a:t>Product/ Service Review </a:t>
            </a:r>
          </a:p>
          <a:p>
            <a:r>
              <a:rPr lang="en-GB" sz="2000" dirty="0"/>
              <a:t>Customer Feedback</a:t>
            </a:r>
          </a:p>
          <a:p>
            <a:r>
              <a:rPr lang="en-GB" sz="2000" dirty="0"/>
              <a:t>Live Chats</a:t>
            </a:r>
          </a:p>
          <a:p>
            <a:r>
              <a:rPr lang="en-GB" sz="2000" dirty="0"/>
              <a:t>Calls centre logs</a:t>
            </a:r>
          </a:p>
          <a:p>
            <a:r>
              <a:rPr lang="en-GB" sz="2000" dirty="0"/>
              <a:t>Social media posts (Tweets)</a:t>
            </a:r>
          </a:p>
          <a:p>
            <a:r>
              <a:rPr lang="en-GB" sz="2000" dirty="0"/>
              <a:t>Surveys</a:t>
            </a:r>
          </a:p>
          <a:p>
            <a:r>
              <a:rPr lang="en-GB" sz="2000" dirty="0"/>
              <a:t>Medical records</a:t>
            </a:r>
          </a:p>
          <a:p>
            <a:r>
              <a:rPr lang="en-GB" sz="2000" dirty="0"/>
              <a:t>Legal documents </a:t>
            </a:r>
          </a:p>
          <a:p>
            <a:r>
              <a:rPr lang="en-GB" sz="2000" dirty="0"/>
              <a:t>Scientific Literature </a:t>
            </a:r>
          </a:p>
        </p:txBody>
      </p:sp>
      <p:graphicFrame>
        <p:nvGraphicFramePr>
          <p:cNvPr id="12" name="Diagram 11">
            <a:extLst>
              <a:ext uri="{FF2B5EF4-FFF2-40B4-BE49-F238E27FC236}">
                <a16:creationId xmlns:a16="http://schemas.microsoft.com/office/drawing/2014/main" id="{B7C401D0-6B1F-7C46-86F5-4C6DB6DA9A98}"/>
              </a:ext>
            </a:extLst>
          </p:cNvPr>
          <p:cNvGraphicFramePr/>
          <p:nvPr>
            <p:extLst>
              <p:ext uri="{D42A27DB-BD31-4B8C-83A1-F6EECF244321}">
                <p14:modId xmlns:p14="http://schemas.microsoft.com/office/powerpoint/2010/main" val="153404596"/>
              </p:ext>
            </p:extLst>
          </p:nvPr>
        </p:nvGraphicFramePr>
        <p:xfrm>
          <a:off x="3779912" y="1969096"/>
          <a:ext cx="6096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Footer Placeholder 1">
            <a:extLst>
              <a:ext uri="{FF2B5EF4-FFF2-40B4-BE49-F238E27FC236}">
                <a16:creationId xmlns:a16="http://schemas.microsoft.com/office/drawing/2014/main" id="{4036E325-8757-FF5B-1235-4E3CE6042CB3}"/>
              </a:ext>
            </a:extLst>
          </p:cNvPr>
          <p:cNvSpPr>
            <a:spLocks noGrp="1"/>
          </p:cNvSpPr>
          <p:nvPr>
            <p:ph type="ftr" sz="quarter" idx="11"/>
          </p:nvPr>
        </p:nvSpPr>
        <p:spPr/>
        <p:txBody>
          <a:bodyPr/>
          <a:lstStyle/>
          <a:p>
            <a:r>
              <a:rPr lang="en-GB"/>
              <a:t>Introduction to Text Analytics</a:t>
            </a:r>
          </a:p>
        </p:txBody>
      </p:sp>
      <p:sp>
        <p:nvSpPr>
          <p:cNvPr id="3" name="Slide Number Placeholder 2">
            <a:extLst>
              <a:ext uri="{FF2B5EF4-FFF2-40B4-BE49-F238E27FC236}">
                <a16:creationId xmlns:a16="http://schemas.microsoft.com/office/drawing/2014/main" id="{B2FD5535-893E-9544-A2C2-153139F6BA25}"/>
              </a:ext>
            </a:extLst>
          </p:cNvPr>
          <p:cNvSpPr>
            <a:spLocks noGrp="1"/>
          </p:cNvSpPr>
          <p:nvPr>
            <p:ph type="sldNum" sz="quarter" idx="12"/>
          </p:nvPr>
        </p:nvSpPr>
        <p:spPr/>
        <p:txBody>
          <a:bodyPr/>
          <a:lstStyle/>
          <a:p>
            <a:fld id="{191E7B16-C11D-48A6-9FE1-93A9A96AC7E6}" type="slidenum">
              <a:rPr lang="en-GB" smtClean="0"/>
              <a:t>2</a:t>
            </a:fld>
            <a:endParaRPr lang="en-GB"/>
          </a:p>
        </p:txBody>
      </p:sp>
    </p:spTree>
    <p:extLst>
      <p:ext uri="{BB962C8B-B14F-4D97-AF65-F5344CB8AC3E}">
        <p14:creationId xmlns:p14="http://schemas.microsoft.com/office/powerpoint/2010/main" val="1136100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2" grpId="0">
        <p:bldAsOne/>
      </p:bldGraphic>
    </p:bld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080115-F85D-294C-AE08-FC1DDE3890F9}"/>
              </a:ext>
            </a:extLst>
          </p:cNvPr>
          <p:cNvSpPr>
            <a:spLocks noGrp="1"/>
          </p:cNvSpPr>
          <p:nvPr>
            <p:ph type="title"/>
          </p:nvPr>
        </p:nvSpPr>
        <p:spPr>
          <a:xfrm>
            <a:off x="1979712" y="404664"/>
            <a:ext cx="8075240" cy="998984"/>
          </a:xfrm>
        </p:spPr>
        <p:txBody>
          <a:bodyPr>
            <a:normAutofit/>
          </a:bodyPr>
          <a:lstStyle/>
          <a:p>
            <a:r>
              <a:rPr lang="en-GB" sz="3200" dirty="0"/>
              <a:t>Example from Shakespeare corpus</a:t>
            </a:r>
          </a:p>
        </p:txBody>
      </p:sp>
      <p:sp>
        <p:nvSpPr>
          <p:cNvPr id="3" name="Content Placeholder 2">
            <a:extLst>
              <a:ext uri="{FF2B5EF4-FFF2-40B4-BE49-F238E27FC236}">
                <a16:creationId xmlns:a16="http://schemas.microsoft.com/office/drawing/2014/main" id="{FB490664-B696-AC4E-A787-726C4ADF2DAA}"/>
              </a:ext>
            </a:extLst>
          </p:cNvPr>
          <p:cNvSpPr>
            <a:spLocks noGrp="1"/>
          </p:cNvSpPr>
          <p:nvPr>
            <p:ph idx="1"/>
          </p:nvPr>
        </p:nvSpPr>
        <p:spPr>
          <a:xfrm>
            <a:off x="611560" y="1628800"/>
            <a:ext cx="8075240" cy="4497363"/>
          </a:xfrm>
        </p:spPr>
        <p:txBody>
          <a:bodyPr/>
          <a:lstStyle/>
          <a:p>
            <a:r>
              <a:rPr lang="en-US" dirty="0"/>
              <a:t>Each document is now represented by a real-valued vector of </a:t>
            </a:r>
            <a:r>
              <a:rPr lang="en-US" dirty="0" err="1"/>
              <a:t>tf-idf</a:t>
            </a:r>
            <a:r>
              <a:rPr lang="en-US" dirty="0"/>
              <a:t> weights ∈ </a:t>
            </a:r>
            <a:r>
              <a:rPr lang="en-US" dirty="0">
                <a:latin typeface="Palatino Linotype" pitchFamily="18" charset="0"/>
              </a:rPr>
              <a:t>R</a:t>
            </a:r>
            <a:r>
              <a:rPr lang="en-US" baseline="30000" dirty="0"/>
              <a:t>|V|</a:t>
            </a:r>
          </a:p>
          <a:p>
            <a:endParaRPr lang="en-GB" dirty="0"/>
          </a:p>
          <a:p>
            <a:endParaRPr lang="en-GB" dirty="0"/>
          </a:p>
        </p:txBody>
      </p:sp>
      <p:graphicFrame>
        <p:nvGraphicFramePr>
          <p:cNvPr id="4" name="Object 2">
            <a:extLst>
              <a:ext uri="{FF2B5EF4-FFF2-40B4-BE49-F238E27FC236}">
                <a16:creationId xmlns:a16="http://schemas.microsoft.com/office/drawing/2014/main" id="{6DCB1C88-8FA1-5B4F-BD8E-A7D64E2F1134}"/>
              </a:ext>
            </a:extLst>
          </p:cNvPr>
          <p:cNvGraphicFramePr>
            <a:graphicFrameLocks noChangeAspect="1"/>
          </p:cNvGraphicFramePr>
          <p:nvPr/>
        </p:nvGraphicFramePr>
        <p:xfrm>
          <a:off x="98425" y="3212976"/>
          <a:ext cx="8947150" cy="2678113"/>
        </p:xfrm>
        <a:graphic>
          <a:graphicData uri="http://schemas.openxmlformats.org/presentationml/2006/ole">
            <mc:AlternateContent xmlns:mc="http://schemas.openxmlformats.org/markup-compatibility/2006">
              <mc:Choice xmlns:v="urn:schemas-microsoft-com:vml" Requires="v">
                <p:oleObj name="Worksheet" r:id="rId2" imgW="9776460" imgH="2926080" progId="Excel.Sheet.8">
                  <p:embed/>
                </p:oleObj>
              </mc:Choice>
              <mc:Fallback>
                <p:oleObj name="Worksheet" r:id="rId2" imgW="9776460" imgH="2926080" progId="Excel.Sheet.8">
                  <p:embed/>
                  <p:pic>
                    <p:nvPicPr>
                      <p:cNvPr id="4" name="Object 2">
                        <a:extLst>
                          <a:ext uri="{FF2B5EF4-FFF2-40B4-BE49-F238E27FC236}">
                            <a16:creationId xmlns:a16="http://schemas.microsoft.com/office/drawing/2014/main" id="{6DCB1C88-8FA1-5B4F-BD8E-A7D64E2F11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425" y="3212976"/>
                        <a:ext cx="8947150" cy="2678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 name="Footer Placeholder 4">
            <a:extLst>
              <a:ext uri="{FF2B5EF4-FFF2-40B4-BE49-F238E27FC236}">
                <a16:creationId xmlns:a16="http://schemas.microsoft.com/office/drawing/2014/main" id="{671704B3-6E57-0D04-95B6-0D4FE13DD82F}"/>
              </a:ext>
            </a:extLst>
          </p:cNvPr>
          <p:cNvSpPr>
            <a:spLocks noGrp="1"/>
          </p:cNvSpPr>
          <p:nvPr>
            <p:ph type="ftr" sz="quarter" idx="11"/>
          </p:nvPr>
        </p:nvSpPr>
        <p:spPr/>
        <p:txBody>
          <a:bodyPr/>
          <a:lstStyle/>
          <a:p>
            <a:r>
              <a:rPr lang="en-GB"/>
              <a:t>Introduction to Text Analytics</a:t>
            </a:r>
          </a:p>
        </p:txBody>
      </p:sp>
      <p:sp>
        <p:nvSpPr>
          <p:cNvPr id="6" name="Slide Number Placeholder 5">
            <a:extLst>
              <a:ext uri="{FF2B5EF4-FFF2-40B4-BE49-F238E27FC236}">
                <a16:creationId xmlns:a16="http://schemas.microsoft.com/office/drawing/2014/main" id="{CDBA7F3B-F5E3-2BEC-C98B-17D7D2CCFA49}"/>
              </a:ext>
            </a:extLst>
          </p:cNvPr>
          <p:cNvSpPr>
            <a:spLocks noGrp="1"/>
          </p:cNvSpPr>
          <p:nvPr>
            <p:ph type="sldNum" sz="quarter" idx="12"/>
          </p:nvPr>
        </p:nvSpPr>
        <p:spPr/>
        <p:txBody>
          <a:bodyPr/>
          <a:lstStyle/>
          <a:p>
            <a:fld id="{191E7B16-C11D-48A6-9FE1-93A9A96AC7E6}" type="slidenum">
              <a:rPr lang="en-GB" smtClean="0"/>
              <a:t>20</a:t>
            </a:fld>
            <a:endParaRPr lang="en-GB"/>
          </a:p>
        </p:txBody>
      </p:sp>
    </p:spTree>
    <p:extLst>
      <p:ext uri="{BB962C8B-B14F-4D97-AF65-F5344CB8AC3E}">
        <p14:creationId xmlns:p14="http://schemas.microsoft.com/office/powerpoint/2010/main" val="41562102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D15A3-E54E-7049-9984-C8B9AB916314}"/>
              </a:ext>
            </a:extLst>
          </p:cNvPr>
          <p:cNvSpPr>
            <a:spLocks noGrp="1"/>
          </p:cNvSpPr>
          <p:nvPr>
            <p:ph type="title"/>
          </p:nvPr>
        </p:nvSpPr>
        <p:spPr>
          <a:xfrm>
            <a:off x="1982180" y="232345"/>
            <a:ext cx="8075240" cy="998984"/>
          </a:xfrm>
        </p:spPr>
        <p:txBody>
          <a:bodyPr/>
          <a:lstStyle/>
          <a:p>
            <a:r>
              <a:rPr lang="en-GB" dirty="0"/>
              <a:t>Important research question</a:t>
            </a:r>
          </a:p>
        </p:txBody>
      </p:sp>
      <p:sp>
        <p:nvSpPr>
          <p:cNvPr id="3" name="Content Placeholder 2">
            <a:extLst>
              <a:ext uri="{FF2B5EF4-FFF2-40B4-BE49-F238E27FC236}">
                <a16:creationId xmlns:a16="http://schemas.microsoft.com/office/drawing/2014/main" id="{EF37E550-8AE6-3744-9C80-8D795B3432A1}"/>
              </a:ext>
            </a:extLst>
          </p:cNvPr>
          <p:cNvSpPr>
            <a:spLocks noGrp="1"/>
          </p:cNvSpPr>
          <p:nvPr>
            <p:ph idx="1"/>
          </p:nvPr>
        </p:nvSpPr>
        <p:spPr>
          <a:xfrm>
            <a:off x="611560" y="1412776"/>
            <a:ext cx="8075240" cy="4713387"/>
          </a:xfrm>
        </p:spPr>
        <p:txBody>
          <a:bodyPr>
            <a:normAutofit/>
          </a:bodyPr>
          <a:lstStyle/>
          <a:p>
            <a:r>
              <a:rPr lang="en-GB" sz="2400" b="1" dirty="0">
                <a:solidFill>
                  <a:schemeClr val="bg2"/>
                </a:solidFill>
              </a:rPr>
              <a:t>Binary representation , frequency count , </a:t>
            </a:r>
            <a:r>
              <a:rPr lang="en-GB" sz="2400" b="1" dirty="0" err="1">
                <a:solidFill>
                  <a:schemeClr val="bg2"/>
                </a:solidFill>
              </a:rPr>
              <a:t>Tf-idf</a:t>
            </a:r>
            <a:r>
              <a:rPr lang="en-GB" sz="2400" b="1" dirty="0">
                <a:solidFill>
                  <a:schemeClr val="bg2"/>
                </a:solidFill>
              </a:rPr>
              <a:t> ?</a:t>
            </a:r>
          </a:p>
          <a:p>
            <a:pPr lvl="1"/>
            <a:r>
              <a:rPr lang="en-GB" sz="2400" dirty="0"/>
              <a:t>Applications like clustering &amp; topic modelling have reported to work better with raw term frequencies</a:t>
            </a:r>
          </a:p>
          <a:p>
            <a:pPr lvl="1"/>
            <a:endParaRPr lang="en-GB" sz="2400" dirty="0"/>
          </a:p>
          <a:p>
            <a:r>
              <a:rPr lang="en-GB" sz="2400" b="1" dirty="0">
                <a:solidFill>
                  <a:schemeClr val="bg2"/>
                </a:solidFill>
              </a:rPr>
              <a:t>Stemming or Lemmatization? </a:t>
            </a:r>
            <a:r>
              <a:rPr lang="en-GB" sz="2400" dirty="0"/>
              <a:t>Stemming useful when mining very small documents like discussion board posts or tweets.</a:t>
            </a:r>
          </a:p>
          <a:p>
            <a:pPr marL="0" indent="0">
              <a:buNone/>
            </a:pPr>
            <a:endParaRPr lang="en-GB" sz="2400" dirty="0"/>
          </a:p>
          <a:p>
            <a:r>
              <a:rPr lang="en-GB" sz="2400" dirty="0"/>
              <a:t>What works for one application domain might not work for another.</a:t>
            </a:r>
          </a:p>
          <a:p>
            <a:endParaRPr lang="en-GB" dirty="0"/>
          </a:p>
          <a:p>
            <a:pPr marL="0" indent="0">
              <a:buNone/>
            </a:pPr>
            <a:endParaRPr lang="en-GB" dirty="0"/>
          </a:p>
        </p:txBody>
      </p:sp>
      <p:sp>
        <p:nvSpPr>
          <p:cNvPr id="4" name="Footer Placeholder 3">
            <a:extLst>
              <a:ext uri="{FF2B5EF4-FFF2-40B4-BE49-F238E27FC236}">
                <a16:creationId xmlns:a16="http://schemas.microsoft.com/office/drawing/2014/main" id="{8B39D98F-29F8-A04E-8780-DB88E32B6F25}"/>
              </a:ext>
            </a:extLst>
          </p:cNvPr>
          <p:cNvSpPr>
            <a:spLocks noGrp="1"/>
          </p:cNvSpPr>
          <p:nvPr>
            <p:ph type="ftr" sz="quarter" idx="11"/>
          </p:nvPr>
        </p:nvSpPr>
        <p:spPr/>
        <p:txBody>
          <a:bodyPr/>
          <a:lstStyle/>
          <a:p>
            <a:r>
              <a:rPr lang="en-CA"/>
              <a:t>Introduction to Text Analytics</a:t>
            </a:r>
            <a:endParaRPr lang="en-US"/>
          </a:p>
        </p:txBody>
      </p:sp>
      <p:sp>
        <p:nvSpPr>
          <p:cNvPr id="5" name="Slide Number Placeholder 4">
            <a:extLst>
              <a:ext uri="{FF2B5EF4-FFF2-40B4-BE49-F238E27FC236}">
                <a16:creationId xmlns:a16="http://schemas.microsoft.com/office/drawing/2014/main" id="{9CA05F2B-8D25-E545-A5A7-76593B01C5CE}"/>
              </a:ext>
            </a:extLst>
          </p:cNvPr>
          <p:cNvSpPr>
            <a:spLocks noGrp="1"/>
          </p:cNvSpPr>
          <p:nvPr>
            <p:ph type="sldNum" sz="quarter" idx="12"/>
          </p:nvPr>
        </p:nvSpPr>
        <p:spPr/>
        <p:txBody>
          <a:bodyPr/>
          <a:lstStyle/>
          <a:p>
            <a:fld id="{F60C5306-BD03-444F-81BE-8A5A1865DBD2}" type="slidenum">
              <a:rPr lang="en-US" smtClean="0"/>
              <a:t>21</a:t>
            </a:fld>
            <a:endParaRPr lang="en-US"/>
          </a:p>
        </p:txBody>
      </p:sp>
    </p:spTree>
    <p:extLst>
      <p:ext uri="{BB962C8B-B14F-4D97-AF65-F5344CB8AC3E}">
        <p14:creationId xmlns:p14="http://schemas.microsoft.com/office/powerpoint/2010/main" val="3072721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BC273-A73F-CC4D-9684-91753C2D3AFA}"/>
              </a:ext>
            </a:extLst>
          </p:cNvPr>
          <p:cNvSpPr>
            <a:spLocks noGrp="1"/>
          </p:cNvSpPr>
          <p:nvPr>
            <p:ph type="title"/>
          </p:nvPr>
        </p:nvSpPr>
        <p:spPr>
          <a:xfrm>
            <a:off x="2843808" y="0"/>
            <a:ext cx="8075240" cy="998984"/>
          </a:xfrm>
        </p:spPr>
        <p:txBody>
          <a:bodyPr/>
          <a:lstStyle/>
          <a:p>
            <a:r>
              <a:rPr lang="en-GB" dirty="0"/>
              <a:t>N-Gram features</a:t>
            </a:r>
          </a:p>
        </p:txBody>
      </p:sp>
      <p:sp>
        <p:nvSpPr>
          <p:cNvPr id="3" name="Content Placeholder 2">
            <a:extLst>
              <a:ext uri="{FF2B5EF4-FFF2-40B4-BE49-F238E27FC236}">
                <a16:creationId xmlns:a16="http://schemas.microsoft.com/office/drawing/2014/main" id="{CC3E3420-8E1E-3F41-ADC6-9A2EDE8B3D86}"/>
              </a:ext>
            </a:extLst>
          </p:cNvPr>
          <p:cNvSpPr>
            <a:spLocks noGrp="1"/>
          </p:cNvSpPr>
          <p:nvPr>
            <p:ph idx="1"/>
          </p:nvPr>
        </p:nvSpPr>
        <p:spPr>
          <a:xfrm>
            <a:off x="611560" y="1484784"/>
            <a:ext cx="8075240" cy="4896544"/>
          </a:xfrm>
        </p:spPr>
        <p:txBody>
          <a:bodyPr>
            <a:normAutofit lnSpcReduction="10000"/>
          </a:bodyPr>
          <a:lstStyle/>
          <a:p>
            <a:r>
              <a:rPr lang="en-US" sz="2400" b="1" dirty="0">
                <a:solidFill>
                  <a:schemeClr val="bg2"/>
                </a:solidFill>
              </a:rPr>
              <a:t>Language model: </a:t>
            </a:r>
          </a:p>
          <a:p>
            <a:pPr marL="0" indent="0">
              <a:buNone/>
            </a:pPr>
            <a:r>
              <a:rPr lang="en-US" sz="2400" dirty="0">
                <a:latin typeface="Calibri" charset="0"/>
              </a:rPr>
              <a:t>Computes the probability of a sentence or sequence of words P(w</a:t>
            </a:r>
            <a:r>
              <a:rPr lang="en-US" sz="2400" baseline="-25000" dirty="0">
                <a:latin typeface="Calibri" charset="0"/>
              </a:rPr>
              <a:t>n</a:t>
            </a:r>
            <a:r>
              <a:rPr lang="en-US" sz="2400" dirty="0">
                <a:latin typeface="Calibri" charset="0"/>
              </a:rPr>
              <a:t>|w</a:t>
            </a:r>
            <a:r>
              <a:rPr lang="en-US" sz="2400" baseline="-25000" dirty="0">
                <a:latin typeface="Calibri" charset="0"/>
              </a:rPr>
              <a:t>1</a:t>
            </a:r>
            <a:r>
              <a:rPr lang="en-US" sz="2400" dirty="0">
                <a:latin typeface="Calibri" charset="0"/>
              </a:rPr>
              <a:t>,w</a:t>
            </a:r>
            <a:r>
              <a:rPr lang="en-US" sz="2400" baseline="-25000" dirty="0">
                <a:latin typeface="Calibri" charset="0"/>
              </a:rPr>
              <a:t>2</a:t>
            </a:r>
            <a:r>
              <a:rPr lang="en-US" sz="2400" dirty="0">
                <a:latin typeface="Calibri" charset="0"/>
              </a:rPr>
              <a:t>…w</a:t>
            </a:r>
            <a:r>
              <a:rPr lang="en-US" sz="2400" baseline="-25000" dirty="0">
                <a:latin typeface="Calibri" charset="0"/>
              </a:rPr>
              <a:t>n-1</a:t>
            </a:r>
            <a:r>
              <a:rPr lang="en-US" sz="2400" dirty="0">
                <a:latin typeface="Calibri" charset="0"/>
              </a:rPr>
              <a:t>) </a:t>
            </a:r>
          </a:p>
          <a:p>
            <a:pPr marL="0" indent="0">
              <a:buNone/>
            </a:pPr>
            <a:endParaRPr lang="en-US" sz="2400" dirty="0"/>
          </a:p>
          <a:p>
            <a:r>
              <a:rPr lang="en-US" sz="2400" dirty="0"/>
              <a:t>Can use n-grams as a feature input  (instead of a single word)</a:t>
            </a:r>
          </a:p>
          <a:p>
            <a:pPr marL="0" indent="0">
              <a:buNone/>
            </a:pPr>
            <a:r>
              <a:rPr lang="en-US" sz="2000" b="1" dirty="0">
                <a:solidFill>
                  <a:schemeClr val="bg2"/>
                </a:solidFill>
              </a:rPr>
              <a:t>Example Bi-grams: ( Restaurant orders corpus)</a:t>
            </a:r>
          </a:p>
          <a:p>
            <a:pPr marL="0" indent="0">
              <a:buNone/>
            </a:pPr>
            <a:r>
              <a:rPr lang="en-US" sz="2000" b="1" dirty="0">
                <a:solidFill>
                  <a:schemeClr val="bg2"/>
                </a:solidFill>
              </a:rPr>
              <a:t> P( want English)  = 0.11 %   P( want Chinese ) =  0.65%</a:t>
            </a:r>
          </a:p>
          <a:p>
            <a:pPr marL="0" indent="0">
              <a:buNone/>
            </a:pPr>
            <a:r>
              <a:rPr lang="en-US" sz="2000" b="1" dirty="0">
                <a:solidFill>
                  <a:schemeClr val="bg2"/>
                </a:solidFill>
              </a:rPr>
              <a:t>P(want to) = 66%       P(to eat) = 28%   P ( &lt;s&gt; </a:t>
            </a:r>
            <a:r>
              <a:rPr lang="en-US" sz="2000" b="1" dirty="0" err="1">
                <a:solidFill>
                  <a:schemeClr val="bg2"/>
                </a:solidFill>
              </a:rPr>
              <a:t>i</a:t>
            </a:r>
            <a:r>
              <a:rPr lang="en-US" sz="2000" b="1" dirty="0">
                <a:solidFill>
                  <a:schemeClr val="bg2"/>
                </a:solidFill>
              </a:rPr>
              <a:t>) = 25%</a:t>
            </a:r>
          </a:p>
          <a:p>
            <a:pPr marL="0" indent="0">
              <a:buNone/>
            </a:pPr>
            <a:endParaRPr lang="en-US" sz="2000" b="1" dirty="0">
              <a:solidFill>
                <a:schemeClr val="bg2"/>
              </a:solidFill>
            </a:endParaRPr>
          </a:p>
          <a:p>
            <a:r>
              <a:rPr lang="en-GB" sz="2000" dirty="0"/>
              <a:t>Can capture some of the linguistic properties and some facts of the world</a:t>
            </a:r>
          </a:p>
          <a:p>
            <a:r>
              <a:rPr lang="en-GB" sz="2000" dirty="0"/>
              <a:t>Good for local information (not long term dependencies)</a:t>
            </a:r>
          </a:p>
          <a:p>
            <a:endParaRPr lang="en-GB" dirty="0"/>
          </a:p>
        </p:txBody>
      </p:sp>
      <p:sp>
        <p:nvSpPr>
          <p:cNvPr id="4" name="Footer Placeholder 3">
            <a:extLst>
              <a:ext uri="{FF2B5EF4-FFF2-40B4-BE49-F238E27FC236}">
                <a16:creationId xmlns:a16="http://schemas.microsoft.com/office/drawing/2014/main" id="{B82EA0DA-57DF-6DE5-C021-8B43F64C9DBD}"/>
              </a:ext>
            </a:extLst>
          </p:cNvPr>
          <p:cNvSpPr>
            <a:spLocks noGrp="1"/>
          </p:cNvSpPr>
          <p:nvPr>
            <p:ph type="ftr" sz="quarter" idx="11"/>
          </p:nvPr>
        </p:nvSpPr>
        <p:spPr/>
        <p:txBody>
          <a:bodyPr/>
          <a:lstStyle/>
          <a:p>
            <a:r>
              <a:rPr lang="en-GB"/>
              <a:t>Introduction to Text Analytics</a:t>
            </a:r>
          </a:p>
        </p:txBody>
      </p:sp>
      <p:sp>
        <p:nvSpPr>
          <p:cNvPr id="5" name="Slide Number Placeholder 4">
            <a:extLst>
              <a:ext uri="{FF2B5EF4-FFF2-40B4-BE49-F238E27FC236}">
                <a16:creationId xmlns:a16="http://schemas.microsoft.com/office/drawing/2014/main" id="{3954F014-89F9-EAEE-2FA1-9302EF1F0465}"/>
              </a:ext>
            </a:extLst>
          </p:cNvPr>
          <p:cNvSpPr>
            <a:spLocks noGrp="1"/>
          </p:cNvSpPr>
          <p:nvPr>
            <p:ph type="sldNum" sz="quarter" idx="12"/>
          </p:nvPr>
        </p:nvSpPr>
        <p:spPr/>
        <p:txBody>
          <a:bodyPr/>
          <a:lstStyle/>
          <a:p>
            <a:fld id="{191E7B16-C11D-48A6-9FE1-93A9A96AC7E6}" type="slidenum">
              <a:rPr lang="en-GB" smtClean="0"/>
              <a:t>22</a:t>
            </a:fld>
            <a:endParaRPr lang="en-GB"/>
          </a:p>
        </p:txBody>
      </p:sp>
    </p:spTree>
    <p:extLst>
      <p:ext uri="{BB962C8B-B14F-4D97-AF65-F5344CB8AC3E}">
        <p14:creationId xmlns:p14="http://schemas.microsoft.com/office/powerpoint/2010/main" val="42519742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C1022D-72B5-B844-BF20-FBA1E063775B}"/>
              </a:ext>
            </a:extLst>
          </p:cNvPr>
          <p:cNvSpPr>
            <a:spLocks noGrp="1"/>
          </p:cNvSpPr>
          <p:nvPr>
            <p:ph type="title"/>
          </p:nvPr>
        </p:nvSpPr>
        <p:spPr>
          <a:xfrm>
            <a:off x="2555776" y="332656"/>
            <a:ext cx="8075240" cy="998984"/>
          </a:xfrm>
        </p:spPr>
        <p:txBody>
          <a:bodyPr/>
          <a:lstStyle/>
          <a:p>
            <a:r>
              <a:rPr lang="en-GB" dirty="0"/>
              <a:t>Text Classification</a:t>
            </a:r>
          </a:p>
        </p:txBody>
      </p:sp>
      <p:sp>
        <p:nvSpPr>
          <p:cNvPr id="5" name="Content Placeholder 4">
            <a:extLst>
              <a:ext uri="{FF2B5EF4-FFF2-40B4-BE49-F238E27FC236}">
                <a16:creationId xmlns:a16="http://schemas.microsoft.com/office/drawing/2014/main" id="{4FA2E3C5-09D4-7647-811A-B371A7AC0930}"/>
              </a:ext>
            </a:extLst>
          </p:cNvPr>
          <p:cNvSpPr>
            <a:spLocks noGrp="1"/>
          </p:cNvSpPr>
          <p:nvPr>
            <p:ph idx="1"/>
          </p:nvPr>
        </p:nvSpPr>
        <p:spPr>
          <a:xfrm>
            <a:off x="2051720" y="1844824"/>
            <a:ext cx="5616624" cy="3744416"/>
          </a:xfrm>
        </p:spPr>
        <p:txBody>
          <a:bodyPr/>
          <a:lstStyle/>
          <a:p>
            <a:pPr marL="0" indent="0">
              <a:buNone/>
            </a:pPr>
            <a:r>
              <a:rPr lang="en-US" sz="2400" i="1" dirty="0">
                <a:latin typeface="Calibri" charset="0"/>
              </a:rPr>
              <a:t>Supervised Machine Learning</a:t>
            </a:r>
          </a:p>
          <a:p>
            <a:r>
              <a:rPr lang="en-US" sz="2400" i="1" dirty="0">
                <a:latin typeface="Calibri" charset="0"/>
              </a:rPr>
              <a:t>Input: </a:t>
            </a:r>
          </a:p>
          <a:p>
            <a:pPr lvl="1"/>
            <a:r>
              <a:rPr lang="en-US" sz="2400" dirty="0">
                <a:latin typeface="Calibri" charset="0"/>
              </a:rPr>
              <a:t>a document </a:t>
            </a:r>
            <a:r>
              <a:rPr lang="en-US" sz="2400" i="1" dirty="0">
                <a:solidFill>
                  <a:srgbClr val="FF0000"/>
                </a:solidFill>
                <a:latin typeface="Calibri" charset="0"/>
              </a:rPr>
              <a:t>d</a:t>
            </a:r>
          </a:p>
          <a:p>
            <a:pPr lvl="1"/>
            <a:r>
              <a:rPr lang="en-US" sz="2400" i="1" dirty="0">
                <a:latin typeface="Calibri" charset="0"/>
              </a:rPr>
              <a:t> </a:t>
            </a:r>
            <a:r>
              <a:rPr lang="en-US" sz="2400" dirty="0">
                <a:latin typeface="Calibri" charset="0"/>
                <a:ea typeface="ＭＳ Ｐゴシック" charset="0"/>
              </a:rPr>
              <a:t>a fixed set of classes  </a:t>
            </a:r>
            <a:r>
              <a:rPr lang="en-US" sz="2400" i="1" dirty="0">
                <a:solidFill>
                  <a:srgbClr val="FF0000"/>
                </a:solidFill>
                <a:latin typeface="Calibri" charset="0"/>
                <a:ea typeface="ＭＳ Ｐゴシック" charset="0"/>
              </a:rPr>
              <a:t>C </a:t>
            </a:r>
            <a:r>
              <a:rPr lang="en-US" sz="2400" dirty="0">
                <a:solidFill>
                  <a:srgbClr val="FF0000"/>
                </a:solidFill>
                <a:latin typeface="Calibri" charset="0"/>
                <a:ea typeface="ＭＳ Ｐゴシック" charset="0"/>
              </a:rPr>
              <a:t>=</a:t>
            </a:r>
            <a:r>
              <a:rPr lang="en-US" sz="2400" i="1" dirty="0">
                <a:solidFill>
                  <a:srgbClr val="FF0000"/>
                </a:solidFill>
                <a:latin typeface="Calibri" charset="0"/>
                <a:ea typeface="ＭＳ Ｐゴシック" charset="0"/>
              </a:rPr>
              <a:t> </a:t>
            </a:r>
            <a:r>
              <a:rPr lang="en-US" sz="2400" dirty="0">
                <a:solidFill>
                  <a:srgbClr val="FF0000"/>
                </a:solidFill>
                <a:latin typeface="Calibri" charset="0"/>
                <a:ea typeface="ＭＳ Ｐゴシック" charset="0"/>
                <a:sym typeface="Symbol" charset="0"/>
              </a:rPr>
              <a:t>{</a:t>
            </a:r>
            <a:r>
              <a:rPr lang="en-US" sz="2400" i="1" dirty="0">
                <a:solidFill>
                  <a:srgbClr val="FF0000"/>
                </a:solidFill>
                <a:latin typeface="Calibri" charset="0"/>
                <a:ea typeface="ＭＳ Ｐゴシック" charset="0"/>
                <a:sym typeface="Symbol" charset="0"/>
              </a:rPr>
              <a:t>c</a:t>
            </a:r>
            <a:r>
              <a:rPr lang="en-US" sz="2400" baseline="-25000" dirty="0">
                <a:solidFill>
                  <a:srgbClr val="FF0000"/>
                </a:solidFill>
                <a:latin typeface="Calibri" charset="0"/>
                <a:ea typeface="ＭＳ Ｐゴシック" charset="0"/>
                <a:sym typeface="Symbol" charset="0"/>
              </a:rPr>
              <a:t>1</a:t>
            </a:r>
            <a:r>
              <a:rPr lang="en-US" sz="2400" dirty="0">
                <a:solidFill>
                  <a:srgbClr val="FF0000"/>
                </a:solidFill>
                <a:latin typeface="Calibri" charset="0"/>
                <a:ea typeface="ＭＳ Ｐゴシック" charset="0"/>
                <a:sym typeface="Symbol" charset="0"/>
              </a:rPr>
              <a:t>, </a:t>
            </a:r>
            <a:r>
              <a:rPr lang="en-US" sz="2400" i="1" dirty="0">
                <a:solidFill>
                  <a:srgbClr val="FF0000"/>
                </a:solidFill>
                <a:latin typeface="Calibri" charset="0"/>
                <a:ea typeface="ＭＳ Ｐゴシック" charset="0"/>
                <a:sym typeface="Symbol" charset="0"/>
              </a:rPr>
              <a:t>c</a:t>
            </a:r>
            <a:r>
              <a:rPr lang="en-US" sz="2400" baseline="-25000" dirty="0">
                <a:solidFill>
                  <a:srgbClr val="FF0000"/>
                </a:solidFill>
                <a:latin typeface="Calibri" charset="0"/>
                <a:ea typeface="ＭＳ Ｐゴシック" charset="0"/>
                <a:sym typeface="Symbol" charset="0"/>
              </a:rPr>
              <a:t>2</a:t>
            </a:r>
            <a:r>
              <a:rPr lang="en-US" sz="2400" dirty="0">
                <a:solidFill>
                  <a:srgbClr val="FF0000"/>
                </a:solidFill>
                <a:latin typeface="Calibri" charset="0"/>
                <a:ea typeface="ＭＳ Ｐゴシック" charset="0"/>
                <a:sym typeface="Symbol" charset="0"/>
              </a:rPr>
              <a:t>,…, </a:t>
            </a:r>
            <a:r>
              <a:rPr lang="en-US" sz="2400" i="1" dirty="0" err="1">
                <a:solidFill>
                  <a:srgbClr val="FF0000"/>
                </a:solidFill>
                <a:latin typeface="Calibri" charset="0"/>
                <a:ea typeface="ＭＳ Ｐゴシック" charset="0"/>
                <a:sym typeface="Symbol" charset="0"/>
              </a:rPr>
              <a:t>c</a:t>
            </a:r>
            <a:r>
              <a:rPr lang="en-US" sz="2400" i="1" baseline="-25000" dirty="0" err="1">
                <a:solidFill>
                  <a:srgbClr val="FF0000"/>
                </a:solidFill>
                <a:latin typeface="Calibri" charset="0"/>
                <a:ea typeface="ＭＳ Ｐゴシック" charset="0"/>
                <a:sym typeface="Symbol" charset="0"/>
              </a:rPr>
              <a:t>J</a:t>
            </a:r>
            <a:r>
              <a:rPr lang="en-US" sz="2400" dirty="0">
                <a:solidFill>
                  <a:srgbClr val="FF0000"/>
                </a:solidFill>
                <a:latin typeface="Calibri" charset="0"/>
                <a:ea typeface="ＭＳ Ｐゴシック" charset="0"/>
                <a:sym typeface="Symbol" charset="0"/>
              </a:rPr>
              <a:t>}</a:t>
            </a:r>
            <a:endParaRPr lang="en-US" sz="2400" i="1" dirty="0">
              <a:solidFill>
                <a:srgbClr val="FF0000"/>
              </a:solidFill>
              <a:latin typeface="Calibri" charset="0"/>
            </a:endParaRPr>
          </a:p>
          <a:p>
            <a:pPr lvl="1"/>
            <a:r>
              <a:rPr lang="en-US" sz="2400" dirty="0">
                <a:latin typeface="Calibri" charset="0"/>
              </a:rPr>
              <a:t>A training set of </a:t>
            </a:r>
            <a:r>
              <a:rPr lang="en-US" sz="2400" i="1" dirty="0">
                <a:solidFill>
                  <a:srgbClr val="FF0000"/>
                </a:solidFill>
                <a:latin typeface="Calibri" charset="0"/>
              </a:rPr>
              <a:t>m</a:t>
            </a:r>
            <a:r>
              <a:rPr lang="en-US" sz="2400" i="1" dirty="0">
                <a:latin typeface="Calibri" charset="0"/>
              </a:rPr>
              <a:t> </a:t>
            </a:r>
            <a:r>
              <a:rPr lang="en-US" sz="2400" dirty="0">
                <a:latin typeface="Calibri" charset="0"/>
              </a:rPr>
              <a:t>hand-labeled documents </a:t>
            </a:r>
            <a:r>
              <a:rPr lang="en-US" sz="2400" i="1" dirty="0">
                <a:solidFill>
                  <a:srgbClr val="FF0000"/>
                </a:solidFill>
                <a:latin typeface="Calibri" charset="0"/>
              </a:rPr>
              <a:t>(d</a:t>
            </a:r>
            <a:r>
              <a:rPr lang="en-US" sz="2400" i="1" baseline="-25000" dirty="0">
                <a:solidFill>
                  <a:srgbClr val="FF0000"/>
                </a:solidFill>
                <a:latin typeface="Calibri" charset="0"/>
              </a:rPr>
              <a:t>1</a:t>
            </a:r>
            <a:r>
              <a:rPr lang="en-US" sz="2400" i="1" dirty="0">
                <a:solidFill>
                  <a:srgbClr val="FF0000"/>
                </a:solidFill>
                <a:latin typeface="Calibri" charset="0"/>
              </a:rPr>
              <a:t>,c</a:t>
            </a:r>
            <a:r>
              <a:rPr lang="en-US" sz="2400" i="1" baseline="-25000" dirty="0">
                <a:solidFill>
                  <a:srgbClr val="FF0000"/>
                </a:solidFill>
                <a:latin typeface="Calibri" charset="0"/>
              </a:rPr>
              <a:t>1</a:t>
            </a:r>
            <a:r>
              <a:rPr lang="en-US" sz="2400" i="1" dirty="0">
                <a:solidFill>
                  <a:srgbClr val="FF0000"/>
                </a:solidFill>
                <a:latin typeface="Calibri" charset="0"/>
              </a:rPr>
              <a:t>),....,(</a:t>
            </a:r>
            <a:r>
              <a:rPr lang="en-US" sz="2400" i="1" dirty="0" err="1">
                <a:solidFill>
                  <a:srgbClr val="FF0000"/>
                </a:solidFill>
                <a:latin typeface="Calibri" charset="0"/>
              </a:rPr>
              <a:t>d</a:t>
            </a:r>
            <a:r>
              <a:rPr lang="en-US" sz="2400" i="1" baseline="-25000" dirty="0" err="1">
                <a:solidFill>
                  <a:srgbClr val="FF0000"/>
                </a:solidFill>
                <a:latin typeface="Calibri" charset="0"/>
              </a:rPr>
              <a:t>m</a:t>
            </a:r>
            <a:r>
              <a:rPr lang="en-US" sz="2400" i="1" dirty="0" err="1">
                <a:solidFill>
                  <a:srgbClr val="FF0000"/>
                </a:solidFill>
                <a:latin typeface="Calibri" charset="0"/>
              </a:rPr>
              <a:t>,c</a:t>
            </a:r>
            <a:r>
              <a:rPr lang="en-US" sz="2400" i="1" baseline="-25000" dirty="0" err="1">
                <a:solidFill>
                  <a:srgbClr val="FF0000"/>
                </a:solidFill>
                <a:latin typeface="Calibri" charset="0"/>
              </a:rPr>
              <a:t>m</a:t>
            </a:r>
            <a:r>
              <a:rPr lang="en-US" sz="2400" i="1" dirty="0">
                <a:solidFill>
                  <a:srgbClr val="FF0000"/>
                </a:solidFill>
                <a:latin typeface="Calibri" charset="0"/>
              </a:rPr>
              <a:t>)</a:t>
            </a:r>
          </a:p>
          <a:p>
            <a:r>
              <a:rPr lang="en-US" sz="2400" i="1" dirty="0">
                <a:latin typeface="Calibri" charset="0"/>
              </a:rPr>
              <a:t>Output: </a:t>
            </a:r>
          </a:p>
          <a:p>
            <a:pPr lvl="1"/>
            <a:r>
              <a:rPr lang="en-US" sz="2400" dirty="0">
                <a:latin typeface="Calibri" charset="0"/>
              </a:rPr>
              <a:t>a learned classifier </a:t>
            </a:r>
            <a:r>
              <a:rPr lang="en-US" sz="2400" i="1" dirty="0" err="1">
                <a:solidFill>
                  <a:srgbClr val="FF0000"/>
                </a:solidFill>
                <a:latin typeface="Calibri" charset="0"/>
              </a:rPr>
              <a:t>γ:d</a:t>
            </a:r>
            <a:r>
              <a:rPr lang="en-US" sz="2400" i="1" dirty="0">
                <a:solidFill>
                  <a:srgbClr val="FF0000"/>
                </a:solidFill>
                <a:latin typeface="Calibri" charset="0"/>
              </a:rPr>
              <a:t> </a:t>
            </a:r>
            <a:r>
              <a:rPr lang="en-US" sz="2400" i="1" dirty="0">
                <a:solidFill>
                  <a:srgbClr val="FF0000"/>
                </a:solidFill>
                <a:latin typeface="Calibri" charset="0"/>
                <a:sym typeface="Wingdings" charset="2"/>
              </a:rPr>
              <a:t> c</a:t>
            </a:r>
            <a:endParaRPr lang="en-US" sz="2400" i="1" dirty="0">
              <a:solidFill>
                <a:srgbClr val="FF0000"/>
              </a:solidFill>
              <a:latin typeface="Calibri" charset="0"/>
            </a:endParaRPr>
          </a:p>
          <a:p>
            <a:endParaRPr lang="en-GB" dirty="0"/>
          </a:p>
        </p:txBody>
      </p:sp>
      <p:pic>
        <p:nvPicPr>
          <p:cNvPr id="6" name="Picture 5" descr="A close up of text on a white background&#10;&#10;Description automatically generated">
            <a:extLst>
              <a:ext uri="{FF2B5EF4-FFF2-40B4-BE49-F238E27FC236}">
                <a16:creationId xmlns:a16="http://schemas.microsoft.com/office/drawing/2014/main" id="{082B8346-76CE-0C40-8BC8-3ADA49FEB596}"/>
              </a:ext>
            </a:extLst>
          </p:cNvPr>
          <p:cNvPicPr/>
          <p:nvPr/>
        </p:nvPicPr>
        <p:blipFill>
          <a:blip r:embed="rId3"/>
          <a:stretch>
            <a:fillRect/>
          </a:stretch>
        </p:blipFill>
        <p:spPr>
          <a:xfrm>
            <a:off x="539552" y="2348880"/>
            <a:ext cx="8208912" cy="4176464"/>
          </a:xfrm>
          <a:prstGeom prst="rect">
            <a:avLst/>
          </a:prstGeom>
        </p:spPr>
      </p:pic>
      <p:sp>
        <p:nvSpPr>
          <p:cNvPr id="3" name="Footer Placeholder 2">
            <a:extLst>
              <a:ext uri="{FF2B5EF4-FFF2-40B4-BE49-F238E27FC236}">
                <a16:creationId xmlns:a16="http://schemas.microsoft.com/office/drawing/2014/main" id="{AE448339-1EC4-3B86-372C-3A7DC7B46809}"/>
              </a:ext>
            </a:extLst>
          </p:cNvPr>
          <p:cNvSpPr>
            <a:spLocks noGrp="1"/>
          </p:cNvSpPr>
          <p:nvPr>
            <p:ph type="ftr" sz="quarter" idx="11"/>
          </p:nvPr>
        </p:nvSpPr>
        <p:spPr/>
        <p:txBody>
          <a:bodyPr/>
          <a:lstStyle/>
          <a:p>
            <a:r>
              <a:rPr lang="en-GB"/>
              <a:t>Introduction to Text Analytics</a:t>
            </a:r>
          </a:p>
        </p:txBody>
      </p:sp>
      <p:sp>
        <p:nvSpPr>
          <p:cNvPr id="4" name="Slide Number Placeholder 3">
            <a:extLst>
              <a:ext uri="{FF2B5EF4-FFF2-40B4-BE49-F238E27FC236}">
                <a16:creationId xmlns:a16="http://schemas.microsoft.com/office/drawing/2014/main" id="{A64F4623-588E-D032-AC1E-7DC4BB5729A8}"/>
              </a:ext>
            </a:extLst>
          </p:cNvPr>
          <p:cNvSpPr>
            <a:spLocks noGrp="1"/>
          </p:cNvSpPr>
          <p:nvPr>
            <p:ph type="sldNum" sz="quarter" idx="12"/>
          </p:nvPr>
        </p:nvSpPr>
        <p:spPr/>
        <p:txBody>
          <a:bodyPr/>
          <a:lstStyle/>
          <a:p>
            <a:fld id="{191E7B16-C11D-48A6-9FE1-93A9A96AC7E6}" type="slidenum">
              <a:rPr lang="en-GB" smtClean="0"/>
              <a:t>23</a:t>
            </a:fld>
            <a:endParaRPr lang="en-GB"/>
          </a:p>
        </p:txBody>
      </p:sp>
    </p:spTree>
    <p:extLst>
      <p:ext uri="{BB962C8B-B14F-4D97-AF65-F5344CB8AC3E}">
        <p14:creationId xmlns:p14="http://schemas.microsoft.com/office/powerpoint/2010/main" val="4147443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C1022D-72B5-B844-BF20-FBA1E063775B}"/>
              </a:ext>
            </a:extLst>
          </p:cNvPr>
          <p:cNvSpPr>
            <a:spLocks noGrp="1"/>
          </p:cNvSpPr>
          <p:nvPr>
            <p:ph type="title"/>
          </p:nvPr>
        </p:nvSpPr>
        <p:spPr>
          <a:xfrm>
            <a:off x="2555776" y="332656"/>
            <a:ext cx="8075240" cy="998984"/>
          </a:xfrm>
        </p:spPr>
        <p:txBody>
          <a:bodyPr/>
          <a:lstStyle/>
          <a:p>
            <a:r>
              <a:rPr lang="en-GB" dirty="0"/>
              <a:t>Text Classification</a:t>
            </a:r>
          </a:p>
        </p:txBody>
      </p:sp>
      <p:graphicFrame>
        <p:nvGraphicFramePr>
          <p:cNvPr id="4" name="Content Placeholder 3">
            <a:extLst>
              <a:ext uri="{FF2B5EF4-FFF2-40B4-BE49-F238E27FC236}">
                <a16:creationId xmlns:a16="http://schemas.microsoft.com/office/drawing/2014/main" id="{53C320FA-1011-B345-9329-C67C666EC57B}"/>
              </a:ext>
            </a:extLst>
          </p:cNvPr>
          <p:cNvGraphicFramePr>
            <a:graphicFrameLocks noGrp="1"/>
          </p:cNvGraphicFramePr>
          <p:nvPr>
            <p:ph idx="1"/>
            <p:extLst>
              <p:ext uri="{D42A27DB-BD31-4B8C-83A1-F6EECF244321}">
                <p14:modId xmlns:p14="http://schemas.microsoft.com/office/powerpoint/2010/main" val="3960430683"/>
              </p:ext>
            </p:extLst>
          </p:nvPr>
        </p:nvGraphicFramePr>
        <p:xfrm>
          <a:off x="611560" y="620688"/>
          <a:ext cx="8075240" cy="68407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Footer Placeholder 2">
            <a:extLst>
              <a:ext uri="{FF2B5EF4-FFF2-40B4-BE49-F238E27FC236}">
                <a16:creationId xmlns:a16="http://schemas.microsoft.com/office/drawing/2014/main" id="{95560B05-1622-A639-33E2-5F8F2F691ACE}"/>
              </a:ext>
            </a:extLst>
          </p:cNvPr>
          <p:cNvSpPr>
            <a:spLocks noGrp="1"/>
          </p:cNvSpPr>
          <p:nvPr>
            <p:ph type="ftr" sz="quarter" idx="11"/>
          </p:nvPr>
        </p:nvSpPr>
        <p:spPr/>
        <p:txBody>
          <a:bodyPr/>
          <a:lstStyle/>
          <a:p>
            <a:r>
              <a:rPr lang="en-GB"/>
              <a:t>Introduction to Text Analytics</a:t>
            </a:r>
          </a:p>
        </p:txBody>
      </p:sp>
      <p:sp>
        <p:nvSpPr>
          <p:cNvPr id="5" name="Slide Number Placeholder 4">
            <a:extLst>
              <a:ext uri="{FF2B5EF4-FFF2-40B4-BE49-F238E27FC236}">
                <a16:creationId xmlns:a16="http://schemas.microsoft.com/office/drawing/2014/main" id="{5263F546-5034-5ADB-E335-6ADC638E371B}"/>
              </a:ext>
            </a:extLst>
          </p:cNvPr>
          <p:cNvSpPr>
            <a:spLocks noGrp="1"/>
          </p:cNvSpPr>
          <p:nvPr>
            <p:ph type="sldNum" sz="quarter" idx="12"/>
          </p:nvPr>
        </p:nvSpPr>
        <p:spPr/>
        <p:txBody>
          <a:bodyPr/>
          <a:lstStyle/>
          <a:p>
            <a:fld id="{191E7B16-C11D-48A6-9FE1-93A9A96AC7E6}" type="slidenum">
              <a:rPr lang="en-GB" smtClean="0"/>
              <a:t>24</a:t>
            </a:fld>
            <a:endParaRPr lang="en-GB"/>
          </a:p>
        </p:txBody>
      </p:sp>
    </p:spTree>
    <p:extLst>
      <p:ext uri="{BB962C8B-B14F-4D97-AF65-F5344CB8AC3E}">
        <p14:creationId xmlns:p14="http://schemas.microsoft.com/office/powerpoint/2010/main" val="40980407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F83A0E-81E3-B246-B0E9-2EBA4070478A}"/>
              </a:ext>
            </a:extLst>
          </p:cNvPr>
          <p:cNvSpPr>
            <a:spLocks noGrp="1"/>
          </p:cNvSpPr>
          <p:nvPr>
            <p:ph type="title"/>
          </p:nvPr>
        </p:nvSpPr>
        <p:spPr>
          <a:xfrm>
            <a:off x="534380" y="1196752"/>
            <a:ext cx="8075240" cy="998984"/>
          </a:xfrm>
        </p:spPr>
        <p:txBody>
          <a:bodyPr>
            <a:noAutofit/>
          </a:bodyPr>
          <a:lstStyle/>
          <a:p>
            <a:r>
              <a:rPr lang="en-GB" sz="3200" dirty="0"/>
              <a:t>Logistic Regression classifying </a:t>
            </a:r>
            <a:r>
              <a:rPr lang="en-CA" sz="3200" dirty="0"/>
              <a:t>IMDb Movie Reviews</a:t>
            </a:r>
            <a:r>
              <a:rPr lang="en-GB" sz="3200" dirty="0"/>
              <a:t> –</a:t>
            </a:r>
            <a:r>
              <a:rPr lang="en-GB" sz="3200" dirty="0" err="1"/>
              <a:t>uni</a:t>
            </a:r>
            <a:r>
              <a:rPr lang="en-GB" sz="3200" dirty="0"/>
              <a:t>-gram</a:t>
            </a:r>
          </a:p>
        </p:txBody>
      </p:sp>
      <p:pic>
        <p:nvPicPr>
          <p:cNvPr id="7" name="Content Placeholder 6">
            <a:extLst>
              <a:ext uri="{FF2B5EF4-FFF2-40B4-BE49-F238E27FC236}">
                <a16:creationId xmlns:a16="http://schemas.microsoft.com/office/drawing/2014/main" id="{D3F1C275-2A61-8443-9FDA-1A41644A6EB7}"/>
              </a:ext>
            </a:extLst>
          </p:cNvPr>
          <p:cNvPicPr>
            <a:picLocks noGrp="1" noChangeAspect="1"/>
          </p:cNvPicPr>
          <p:nvPr>
            <p:ph idx="1"/>
          </p:nvPr>
        </p:nvPicPr>
        <p:blipFill>
          <a:blip r:embed="rId3"/>
          <a:stretch>
            <a:fillRect/>
          </a:stretch>
        </p:blipFill>
        <p:spPr>
          <a:xfrm>
            <a:off x="611188" y="2637225"/>
            <a:ext cx="8075612" cy="3201212"/>
          </a:xfrm>
          <a:prstGeom prst="rect">
            <a:avLst/>
          </a:prstGeom>
        </p:spPr>
      </p:pic>
      <p:sp>
        <p:nvSpPr>
          <p:cNvPr id="8" name="TextBox 7">
            <a:extLst>
              <a:ext uri="{FF2B5EF4-FFF2-40B4-BE49-F238E27FC236}">
                <a16:creationId xmlns:a16="http://schemas.microsoft.com/office/drawing/2014/main" id="{E5C80EA4-BC01-4240-91C1-8948AA29FFFA}"/>
              </a:ext>
            </a:extLst>
          </p:cNvPr>
          <p:cNvSpPr txBox="1"/>
          <p:nvPr/>
        </p:nvSpPr>
        <p:spPr>
          <a:xfrm>
            <a:off x="0" y="5972149"/>
            <a:ext cx="9328195" cy="615553"/>
          </a:xfrm>
          <a:prstGeom prst="rect">
            <a:avLst/>
          </a:prstGeom>
          <a:noFill/>
        </p:spPr>
        <p:txBody>
          <a:bodyPr wrap="none" rtlCol="0">
            <a:spAutoFit/>
          </a:bodyPr>
          <a:lstStyle/>
          <a:p>
            <a:pPr lvl="0">
              <a:defRPr/>
            </a:pPr>
            <a:r>
              <a:rPr lang="en-GB" sz="1600" dirty="0">
                <a:hlinkClick r:id="rId4"/>
              </a:rPr>
              <a:t>https://github.com/amueller/introduction_to_ml_with_python/blob/master/07-working-with-text-data.ipynb</a:t>
            </a:r>
            <a:endParaRPr lang="en-GB" sz="1600" dirty="0"/>
          </a:p>
          <a:p>
            <a:pPr lvl="0">
              <a:defRPr/>
            </a:pPr>
            <a:endParaRPr lang="en-GB" dirty="0"/>
          </a:p>
        </p:txBody>
      </p:sp>
      <p:sp>
        <p:nvSpPr>
          <p:cNvPr id="3" name="Footer Placeholder 2">
            <a:extLst>
              <a:ext uri="{FF2B5EF4-FFF2-40B4-BE49-F238E27FC236}">
                <a16:creationId xmlns:a16="http://schemas.microsoft.com/office/drawing/2014/main" id="{19D44A70-9109-A83E-C618-E51E26740FF9}"/>
              </a:ext>
            </a:extLst>
          </p:cNvPr>
          <p:cNvSpPr>
            <a:spLocks noGrp="1"/>
          </p:cNvSpPr>
          <p:nvPr>
            <p:ph type="ftr" sz="quarter" idx="11"/>
          </p:nvPr>
        </p:nvSpPr>
        <p:spPr/>
        <p:txBody>
          <a:bodyPr/>
          <a:lstStyle/>
          <a:p>
            <a:r>
              <a:rPr lang="en-GB"/>
              <a:t>Introduction to Text Analytics</a:t>
            </a:r>
          </a:p>
        </p:txBody>
      </p:sp>
      <p:sp>
        <p:nvSpPr>
          <p:cNvPr id="4" name="Slide Number Placeholder 3">
            <a:extLst>
              <a:ext uri="{FF2B5EF4-FFF2-40B4-BE49-F238E27FC236}">
                <a16:creationId xmlns:a16="http://schemas.microsoft.com/office/drawing/2014/main" id="{E9ABC410-B50A-63AD-0BB2-6A4C0F2869E9}"/>
              </a:ext>
            </a:extLst>
          </p:cNvPr>
          <p:cNvSpPr>
            <a:spLocks noGrp="1"/>
          </p:cNvSpPr>
          <p:nvPr>
            <p:ph type="sldNum" sz="quarter" idx="12"/>
          </p:nvPr>
        </p:nvSpPr>
        <p:spPr/>
        <p:txBody>
          <a:bodyPr/>
          <a:lstStyle/>
          <a:p>
            <a:fld id="{191E7B16-C11D-48A6-9FE1-93A9A96AC7E6}" type="slidenum">
              <a:rPr lang="en-GB" smtClean="0"/>
              <a:t>25</a:t>
            </a:fld>
            <a:endParaRPr lang="en-GB"/>
          </a:p>
        </p:txBody>
      </p:sp>
    </p:spTree>
    <p:extLst>
      <p:ext uri="{BB962C8B-B14F-4D97-AF65-F5344CB8AC3E}">
        <p14:creationId xmlns:p14="http://schemas.microsoft.com/office/powerpoint/2010/main" val="11043764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F83A0E-81E3-B246-B0E9-2EBA4070478A}"/>
              </a:ext>
            </a:extLst>
          </p:cNvPr>
          <p:cNvSpPr>
            <a:spLocks noGrp="1"/>
          </p:cNvSpPr>
          <p:nvPr>
            <p:ph type="title"/>
          </p:nvPr>
        </p:nvSpPr>
        <p:spPr>
          <a:xfrm>
            <a:off x="407268" y="1196752"/>
            <a:ext cx="7668344" cy="996321"/>
          </a:xfrm>
        </p:spPr>
        <p:txBody>
          <a:bodyPr>
            <a:noAutofit/>
          </a:bodyPr>
          <a:lstStyle/>
          <a:p>
            <a:r>
              <a:rPr lang="en-GB" sz="3200" dirty="0"/>
              <a:t>LR classifying </a:t>
            </a:r>
            <a:r>
              <a:rPr lang="en-CA" sz="3200" dirty="0"/>
              <a:t>IMDb Movie Reviews</a:t>
            </a:r>
            <a:r>
              <a:rPr lang="en-GB" sz="3200" dirty="0"/>
              <a:t> (</a:t>
            </a:r>
            <a:r>
              <a:rPr lang="en-GB" sz="3200" dirty="0" err="1"/>
              <a:t>uni</a:t>
            </a:r>
            <a:r>
              <a:rPr lang="en-GB" sz="3200" dirty="0"/>
              <a:t>-gram, bi-gram, tri-gram)</a:t>
            </a:r>
          </a:p>
        </p:txBody>
      </p:sp>
      <p:pic>
        <p:nvPicPr>
          <p:cNvPr id="6" name="Content Placeholder 5">
            <a:extLst>
              <a:ext uri="{FF2B5EF4-FFF2-40B4-BE49-F238E27FC236}">
                <a16:creationId xmlns:a16="http://schemas.microsoft.com/office/drawing/2014/main" id="{B08DBF87-04A7-F748-BDE7-1ED32EEDD98F}"/>
              </a:ext>
            </a:extLst>
          </p:cNvPr>
          <p:cNvPicPr>
            <a:picLocks noGrp="1" noChangeAspect="1"/>
          </p:cNvPicPr>
          <p:nvPr>
            <p:ph idx="1"/>
          </p:nvPr>
        </p:nvPicPr>
        <p:blipFill>
          <a:blip r:embed="rId2"/>
          <a:stretch>
            <a:fillRect/>
          </a:stretch>
        </p:blipFill>
        <p:spPr>
          <a:xfrm>
            <a:off x="611188" y="2682190"/>
            <a:ext cx="8075612" cy="3111283"/>
          </a:xfrm>
          <a:prstGeom prst="rect">
            <a:avLst/>
          </a:prstGeom>
        </p:spPr>
      </p:pic>
      <p:sp>
        <p:nvSpPr>
          <p:cNvPr id="7" name="TextBox 6">
            <a:extLst>
              <a:ext uri="{FF2B5EF4-FFF2-40B4-BE49-F238E27FC236}">
                <a16:creationId xmlns:a16="http://schemas.microsoft.com/office/drawing/2014/main" id="{0465F186-6562-F748-A8D3-89A95FBCDF2F}"/>
              </a:ext>
            </a:extLst>
          </p:cNvPr>
          <p:cNvSpPr txBox="1"/>
          <p:nvPr/>
        </p:nvSpPr>
        <p:spPr>
          <a:xfrm>
            <a:off x="0" y="5972149"/>
            <a:ext cx="9328195" cy="615553"/>
          </a:xfrm>
          <a:prstGeom prst="rect">
            <a:avLst/>
          </a:prstGeom>
          <a:noFill/>
        </p:spPr>
        <p:txBody>
          <a:bodyPr wrap="none" rtlCol="0">
            <a:spAutoFit/>
          </a:bodyPr>
          <a:lstStyle/>
          <a:p>
            <a:pPr lvl="0">
              <a:defRPr/>
            </a:pPr>
            <a:r>
              <a:rPr lang="en-GB" sz="1600" dirty="0">
                <a:hlinkClick r:id="rId3"/>
              </a:rPr>
              <a:t>https://github.com/amueller/introduction_to_ml_with_python/blob/master/07-working-with-text-data.ipynb</a:t>
            </a:r>
            <a:endParaRPr lang="en-GB" sz="1600" dirty="0"/>
          </a:p>
          <a:p>
            <a:pPr lvl="0">
              <a:defRPr/>
            </a:pPr>
            <a:endParaRPr lang="en-GB" dirty="0"/>
          </a:p>
        </p:txBody>
      </p:sp>
      <p:sp>
        <p:nvSpPr>
          <p:cNvPr id="3" name="Footer Placeholder 2">
            <a:extLst>
              <a:ext uri="{FF2B5EF4-FFF2-40B4-BE49-F238E27FC236}">
                <a16:creationId xmlns:a16="http://schemas.microsoft.com/office/drawing/2014/main" id="{D0E1EF33-D8C9-3F52-87B1-0886329109B9}"/>
              </a:ext>
            </a:extLst>
          </p:cNvPr>
          <p:cNvSpPr>
            <a:spLocks noGrp="1"/>
          </p:cNvSpPr>
          <p:nvPr>
            <p:ph type="ftr" sz="quarter" idx="11"/>
          </p:nvPr>
        </p:nvSpPr>
        <p:spPr/>
        <p:txBody>
          <a:bodyPr/>
          <a:lstStyle/>
          <a:p>
            <a:r>
              <a:rPr lang="en-GB"/>
              <a:t>Introduction to Text Analytics</a:t>
            </a:r>
          </a:p>
        </p:txBody>
      </p:sp>
      <p:sp>
        <p:nvSpPr>
          <p:cNvPr id="4" name="Slide Number Placeholder 3">
            <a:extLst>
              <a:ext uri="{FF2B5EF4-FFF2-40B4-BE49-F238E27FC236}">
                <a16:creationId xmlns:a16="http://schemas.microsoft.com/office/drawing/2014/main" id="{1ADC3125-E838-DA6C-9E35-03808C26B1A3}"/>
              </a:ext>
            </a:extLst>
          </p:cNvPr>
          <p:cNvSpPr>
            <a:spLocks noGrp="1"/>
          </p:cNvSpPr>
          <p:nvPr>
            <p:ph type="sldNum" sz="quarter" idx="12"/>
          </p:nvPr>
        </p:nvSpPr>
        <p:spPr/>
        <p:txBody>
          <a:bodyPr/>
          <a:lstStyle/>
          <a:p>
            <a:fld id="{191E7B16-C11D-48A6-9FE1-93A9A96AC7E6}" type="slidenum">
              <a:rPr lang="en-GB" smtClean="0"/>
              <a:t>26</a:t>
            </a:fld>
            <a:endParaRPr lang="en-GB"/>
          </a:p>
        </p:txBody>
      </p:sp>
    </p:spTree>
    <p:extLst>
      <p:ext uri="{BB962C8B-B14F-4D97-AF65-F5344CB8AC3E}">
        <p14:creationId xmlns:p14="http://schemas.microsoft.com/office/powerpoint/2010/main" val="12657134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403334-0C28-5548-9821-AAB55323E4F9}"/>
              </a:ext>
            </a:extLst>
          </p:cNvPr>
          <p:cNvSpPr>
            <a:spLocks noGrp="1"/>
          </p:cNvSpPr>
          <p:nvPr>
            <p:ph type="title"/>
          </p:nvPr>
        </p:nvSpPr>
        <p:spPr>
          <a:xfrm>
            <a:off x="2267744" y="232345"/>
            <a:ext cx="8075240" cy="998984"/>
          </a:xfrm>
        </p:spPr>
        <p:txBody>
          <a:bodyPr/>
          <a:lstStyle/>
          <a:p>
            <a:r>
              <a:rPr lang="en-GB" dirty="0"/>
              <a:t>Topic </a:t>
            </a:r>
            <a:r>
              <a:rPr lang="en-GB" dirty="0" err="1"/>
              <a:t>Modeling</a:t>
            </a:r>
            <a:endParaRPr lang="en-GB" dirty="0"/>
          </a:p>
        </p:txBody>
      </p:sp>
      <p:sp>
        <p:nvSpPr>
          <p:cNvPr id="3" name="Content Placeholder 2">
            <a:extLst>
              <a:ext uri="{FF2B5EF4-FFF2-40B4-BE49-F238E27FC236}">
                <a16:creationId xmlns:a16="http://schemas.microsoft.com/office/drawing/2014/main" id="{8BD6C487-680F-BC43-BD55-465E1071980E}"/>
              </a:ext>
            </a:extLst>
          </p:cNvPr>
          <p:cNvSpPr>
            <a:spLocks noGrp="1"/>
          </p:cNvSpPr>
          <p:nvPr>
            <p:ph idx="1"/>
          </p:nvPr>
        </p:nvSpPr>
        <p:spPr>
          <a:xfrm>
            <a:off x="611560" y="1412776"/>
            <a:ext cx="8075240" cy="4713387"/>
          </a:xfrm>
        </p:spPr>
        <p:txBody>
          <a:bodyPr>
            <a:normAutofit lnSpcReduction="10000"/>
          </a:bodyPr>
          <a:lstStyle/>
          <a:p>
            <a:r>
              <a:rPr lang="en-GB" sz="2400" dirty="0"/>
              <a:t>It is an </a:t>
            </a:r>
            <a:r>
              <a:rPr lang="en-GB" sz="2400" b="1" dirty="0">
                <a:solidFill>
                  <a:schemeClr val="bg2"/>
                </a:solidFill>
              </a:rPr>
              <a:t>unsupervised machine learning </a:t>
            </a:r>
            <a:r>
              <a:rPr lang="en-GB" sz="2400" dirty="0"/>
              <a:t>technique for abstracting topics from a set of documents. </a:t>
            </a:r>
            <a:r>
              <a:rPr lang="en-CA" sz="2400" dirty="0"/>
              <a:t> (hidden in the aggregate statistics of the data- “</a:t>
            </a:r>
            <a:r>
              <a:rPr lang="en-CA" sz="2400" b="1" i="1" dirty="0">
                <a:solidFill>
                  <a:srgbClr val="92D050"/>
                </a:solidFill>
              </a:rPr>
              <a:t>latent</a:t>
            </a:r>
            <a:r>
              <a:rPr lang="en-CA" sz="2400" dirty="0"/>
              <a:t>”)</a:t>
            </a:r>
          </a:p>
          <a:p>
            <a:pPr marL="0" indent="0">
              <a:buNone/>
            </a:pPr>
            <a:endParaRPr lang="en-GB" sz="2400" dirty="0"/>
          </a:p>
          <a:p>
            <a:r>
              <a:rPr lang="en-GB" sz="2400" b="1" dirty="0">
                <a:solidFill>
                  <a:schemeClr val="bg2"/>
                </a:solidFill>
              </a:rPr>
              <a:t>Topics</a:t>
            </a:r>
            <a:r>
              <a:rPr lang="en-GB" sz="2400" dirty="0"/>
              <a:t> can also be referred to: concepts, themes, genre </a:t>
            </a:r>
          </a:p>
          <a:p>
            <a:r>
              <a:rPr lang="en-GB" sz="2400" b="1" dirty="0">
                <a:solidFill>
                  <a:schemeClr val="bg2"/>
                </a:solidFill>
              </a:rPr>
              <a:t>Main assumption:</a:t>
            </a:r>
          </a:p>
          <a:p>
            <a:pPr lvl="1"/>
            <a:r>
              <a:rPr lang="en-GB" sz="2000" dirty="0"/>
              <a:t>Each topic is a distribution of words </a:t>
            </a:r>
          </a:p>
          <a:p>
            <a:pPr lvl="1"/>
            <a:r>
              <a:rPr lang="en-GB" sz="2000" dirty="0"/>
              <a:t>Each document is a distribution of topics</a:t>
            </a:r>
          </a:p>
          <a:p>
            <a:pPr marL="0" indent="0">
              <a:buNone/>
            </a:pPr>
            <a:endParaRPr lang="en-GB" sz="2400" dirty="0"/>
          </a:p>
          <a:p>
            <a:r>
              <a:rPr lang="en-GB" sz="2000" b="1" dirty="0">
                <a:solidFill>
                  <a:schemeClr val="bg2"/>
                </a:solidFill>
              </a:rPr>
              <a:t>Example: </a:t>
            </a:r>
          </a:p>
          <a:p>
            <a:pPr lvl="1"/>
            <a:r>
              <a:rPr lang="en-GB" sz="2000" dirty="0"/>
              <a:t>words :kale, banana       -</a:t>
            </a:r>
            <a:r>
              <a:rPr lang="en-GB" sz="2000" dirty="0">
                <a:sym typeface="Wingdings" pitchFamily="2" charset="2"/>
              </a:rPr>
              <a:t> theme : fruits</a:t>
            </a:r>
          </a:p>
          <a:p>
            <a:pPr lvl="1"/>
            <a:r>
              <a:rPr lang="en-GB" sz="2000" dirty="0">
                <a:sym typeface="Wingdings" pitchFamily="2" charset="2"/>
              </a:rPr>
              <a:t>words: Puppy, cute, frog - theme:  animal</a:t>
            </a:r>
            <a:endParaRPr lang="en-GB" sz="2000" dirty="0"/>
          </a:p>
          <a:p>
            <a:pPr marL="457200" lvl="1" indent="0">
              <a:buNone/>
            </a:pPr>
            <a:endParaRPr lang="en-GB" sz="2400" dirty="0"/>
          </a:p>
          <a:p>
            <a:pPr lvl="1"/>
            <a:endParaRPr lang="en-GB" dirty="0"/>
          </a:p>
        </p:txBody>
      </p:sp>
      <p:sp>
        <p:nvSpPr>
          <p:cNvPr id="4" name="Footer Placeholder 3">
            <a:extLst>
              <a:ext uri="{FF2B5EF4-FFF2-40B4-BE49-F238E27FC236}">
                <a16:creationId xmlns:a16="http://schemas.microsoft.com/office/drawing/2014/main" id="{C12AA774-9241-21F4-6DA4-93CAFFEFE88B}"/>
              </a:ext>
            </a:extLst>
          </p:cNvPr>
          <p:cNvSpPr>
            <a:spLocks noGrp="1"/>
          </p:cNvSpPr>
          <p:nvPr>
            <p:ph type="ftr" sz="quarter" idx="11"/>
          </p:nvPr>
        </p:nvSpPr>
        <p:spPr/>
        <p:txBody>
          <a:bodyPr/>
          <a:lstStyle/>
          <a:p>
            <a:r>
              <a:rPr lang="en-GB"/>
              <a:t>Introduction to Text Analytics</a:t>
            </a:r>
          </a:p>
        </p:txBody>
      </p:sp>
      <p:sp>
        <p:nvSpPr>
          <p:cNvPr id="5" name="Slide Number Placeholder 4">
            <a:extLst>
              <a:ext uri="{FF2B5EF4-FFF2-40B4-BE49-F238E27FC236}">
                <a16:creationId xmlns:a16="http://schemas.microsoft.com/office/drawing/2014/main" id="{BEA4AACD-94CA-49C5-FC38-8DE236D28E8C}"/>
              </a:ext>
            </a:extLst>
          </p:cNvPr>
          <p:cNvSpPr>
            <a:spLocks noGrp="1"/>
          </p:cNvSpPr>
          <p:nvPr>
            <p:ph type="sldNum" sz="quarter" idx="12"/>
          </p:nvPr>
        </p:nvSpPr>
        <p:spPr/>
        <p:txBody>
          <a:bodyPr/>
          <a:lstStyle/>
          <a:p>
            <a:fld id="{191E7B16-C11D-48A6-9FE1-93A9A96AC7E6}" type="slidenum">
              <a:rPr lang="en-GB" smtClean="0"/>
              <a:t>27</a:t>
            </a:fld>
            <a:endParaRPr lang="en-GB"/>
          </a:p>
        </p:txBody>
      </p:sp>
    </p:spTree>
    <p:extLst>
      <p:ext uri="{BB962C8B-B14F-4D97-AF65-F5344CB8AC3E}">
        <p14:creationId xmlns:p14="http://schemas.microsoft.com/office/powerpoint/2010/main" val="1573061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D9F062-820B-D047-97CC-0529952F19FD}"/>
              </a:ext>
            </a:extLst>
          </p:cNvPr>
          <p:cNvSpPr>
            <a:spLocks noGrp="1"/>
          </p:cNvSpPr>
          <p:nvPr>
            <p:ph type="title"/>
          </p:nvPr>
        </p:nvSpPr>
        <p:spPr/>
        <p:txBody>
          <a:bodyPr>
            <a:normAutofit fontScale="90000"/>
          </a:bodyPr>
          <a:lstStyle/>
          <a:p>
            <a:r>
              <a:rPr lang="en-CA" dirty="0"/>
              <a:t>Latent Semantic Analysis (LSA)</a:t>
            </a:r>
            <a:br>
              <a:rPr lang="en-CA" dirty="0"/>
            </a:br>
            <a:endParaRPr lang="en-GB" dirty="0"/>
          </a:p>
        </p:txBody>
      </p:sp>
      <p:pic>
        <p:nvPicPr>
          <p:cNvPr id="4" name="Content Placeholder 4">
            <a:extLst>
              <a:ext uri="{FF2B5EF4-FFF2-40B4-BE49-F238E27FC236}">
                <a16:creationId xmlns:a16="http://schemas.microsoft.com/office/drawing/2014/main" id="{BD4F40CE-0CA8-D840-B2A1-4BF8FE924AF4}"/>
              </a:ext>
            </a:extLst>
          </p:cNvPr>
          <p:cNvPicPr>
            <a:picLocks noChangeAspect="1"/>
          </p:cNvPicPr>
          <p:nvPr/>
        </p:nvPicPr>
        <p:blipFill>
          <a:blip r:embed="rId2"/>
          <a:stretch>
            <a:fillRect/>
          </a:stretch>
        </p:blipFill>
        <p:spPr>
          <a:xfrm>
            <a:off x="247650" y="1999457"/>
            <a:ext cx="8648700" cy="2590800"/>
          </a:xfrm>
          <a:prstGeom prst="rect">
            <a:avLst/>
          </a:prstGeom>
        </p:spPr>
      </p:pic>
      <p:sp>
        <p:nvSpPr>
          <p:cNvPr id="7" name="TextBox 6">
            <a:extLst>
              <a:ext uri="{FF2B5EF4-FFF2-40B4-BE49-F238E27FC236}">
                <a16:creationId xmlns:a16="http://schemas.microsoft.com/office/drawing/2014/main" id="{FAF5B452-91E3-7845-8913-BC755E213B99}"/>
              </a:ext>
            </a:extLst>
          </p:cNvPr>
          <p:cNvSpPr txBox="1"/>
          <p:nvPr/>
        </p:nvSpPr>
        <p:spPr>
          <a:xfrm>
            <a:off x="899592" y="5094982"/>
            <a:ext cx="7056784" cy="1754326"/>
          </a:xfrm>
          <a:prstGeom prst="rect">
            <a:avLst/>
          </a:prstGeom>
          <a:solidFill>
            <a:schemeClr val="accent1">
              <a:lumMod val="20000"/>
              <a:lumOff val="80000"/>
            </a:schemeClr>
          </a:solidFill>
        </p:spPr>
        <p:txBody>
          <a:bodyPr wrap="square" rtlCol="0">
            <a:spAutoFit/>
          </a:bodyPr>
          <a:lstStyle/>
          <a:p>
            <a:r>
              <a:rPr lang="en-GB" dirty="0"/>
              <a:t>(SVD) is used to factorize the term-document matrix into matrices that represent the term-topics, the topic importance, and the topic-documents.</a:t>
            </a:r>
          </a:p>
          <a:p>
            <a:r>
              <a:rPr lang="en-GB" dirty="0"/>
              <a:t>Latent Semantic Analysis (LSA) is a vector-based approach first suggested as a topic modelling technique by </a:t>
            </a:r>
            <a:r>
              <a:rPr lang="en-GB" dirty="0" err="1"/>
              <a:t>Deerwester</a:t>
            </a:r>
            <a:r>
              <a:rPr lang="en-GB" dirty="0"/>
              <a:t> et al in 1990</a:t>
            </a:r>
          </a:p>
          <a:p>
            <a:endParaRPr lang="en-GB" dirty="0"/>
          </a:p>
        </p:txBody>
      </p:sp>
      <p:sp>
        <p:nvSpPr>
          <p:cNvPr id="3" name="Footer Placeholder 2">
            <a:extLst>
              <a:ext uri="{FF2B5EF4-FFF2-40B4-BE49-F238E27FC236}">
                <a16:creationId xmlns:a16="http://schemas.microsoft.com/office/drawing/2014/main" id="{A5BA4664-BE0E-85BB-7E4D-2914871C9234}"/>
              </a:ext>
            </a:extLst>
          </p:cNvPr>
          <p:cNvSpPr>
            <a:spLocks noGrp="1"/>
          </p:cNvSpPr>
          <p:nvPr>
            <p:ph type="ftr" sz="quarter" idx="11"/>
          </p:nvPr>
        </p:nvSpPr>
        <p:spPr/>
        <p:txBody>
          <a:bodyPr/>
          <a:lstStyle/>
          <a:p>
            <a:r>
              <a:rPr lang="en-GB"/>
              <a:t>Introduction to Text Analytics</a:t>
            </a:r>
          </a:p>
        </p:txBody>
      </p:sp>
      <p:sp>
        <p:nvSpPr>
          <p:cNvPr id="5" name="Slide Number Placeholder 4">
            <a:extLst>
              <a:ext uri="{FF2B5EF4-FFF2-40B4-BE49-F238E27FC236}">
                <a16:creationId xmlns:a16="http://schemas.microsoft.com/office/drawing/2014/main" id="{CA9C4779-9B8D-455B-63D5-3F9F3DC6C47C}"/>
              </a:ext>
            </a:extLst>
          </p:cNvPr>
          <p:cNvSpPr>
            <a:spLocks noGrp="1"/>
          </p:cNvSpPr>
          <p:nvPr>
            <p:ph type="sldNum" sz="quarter" idx="12"/>
          </p:nvPr>
        </p:nvSpPr>
        <p:spPr/>
        <p:txBody>
          <a:bodyPr/>
          <a:lstStyle/>
          <a:p>
            <a:fld id="{191E7B16-C11D-48A6-9FE1-93A9A96AC7E6}" type="slidenum">
              <a:rPr lang="en-GB" smtClean="0"/>
              <a:t>28</a:t>
            </a:fld>
            <a:endParaRPr lang="en-GB"/>
          </a:p>
        </p:txBody>
      </p:sp>
    </p:spTree>
    <p:extLst>
      <p:ext uri="{BB962C8B-B14F-4D97-AF65-F5344CB8AC3E}">
        <p14:creationId xmlns:p14="http://schemas.microsoft.com/office/powerpoint/2010/main" val="415513039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D9F062-820B-D047-97CC-0529952F19FD}"/>
              </a:ext>
            </a:extLst>
          </p:cNvPr>
          <p:cNvSpPr>
            <a:spLocks noGrp="1"/>
          </p:cNvSpPr>
          <p:nvPr>
            <p:ph type="title"/>
          </p:nvPr>
        </p:nvSpPr>
        <p:spPr>
          <a:xfrm>
            <a:off x="637686" y="739544"/>
            <a:ext cx="8280920" cy="1215008"/>
          </a:xfrm>
        </p:spPr>
        <p:txBody>
          <a:bodyPr/>
          <a:lstStyle/>
          <a:p>
            <a:r>
              <a:rPr lang="en-CA" dirty="0"/>
              <a:t>Latent Dirichlet Allocation (LDA):</a:t>
            </a:r>
            <a:endParaRPr lang="en-GB" dirty="0"/>
          </a:p>
        </p:txBody>
      </p:sp>
      <p:sp>
        <p:nvSpPr>
          <p:cNvPr id="3" name="Content Placeholder 2">
            <a:extLst>
              <a:ext uri="{FF2B5EF4-FFF2-40B4-BE49-F238E27FC236}">
                <a16:creationId xmlns:a16="http://schemas.microsoft.com/office/drawing/2014/main" id="{99538BD7-53DE-7745-AFA1-461DAC7D0B3A}"/>
              </a:ext>
            </a:extLst>
          </p:cNvPr>
          <p:cNvSpPr>
            <a:spLocks noGrp="1"/>
          </p:cNvSpPr>
          <p:nvPr>
            <p:ph idx="1"/>
          </p:nvPr>
        </p:nvSpPr>
        <p:spPr/>
        <p:txBody>
          <a:bodyPr>
            <a:normAutofit lnSpcReduction="10000"/>
          </a:bodyPr>
          <a:lstStyle/>
          <a:p>
            <a:r>
              <a:rPr lang="en-GB" dirty="0"/>
              <a:t>First introduced by David </a:t>
            </a:r>
            <a:r>
              <a:rPr lang="en-GB" dirty="0" err="1"/>
              <a:t>Blei</a:t>
            </a:r>
            <a:r>
              <a:rPr lang="en-GB" dirty="0"/>
              <a:t>, Andrew Ng, and Michael Jordan in 2003</a:t>
            </a:r>
          </a:p>
          <a:p>
            <a:endParaRPr lang="en-GB" dirty="0"/>
          </a:p>
          <a:p>
            <a:r>
              <a:rPr lang="en-CA" dirty="0"/>
              <a:t>LDA uses Dirichlet priors for the document-topic and word-topic distributions. </a:t>
            </a:r>
          </a:p>
          <a:p>
            <a:endParaRPr lang="en-CA" dirty="0"/>
          </a:p>
          <a:p>
            <a:r>
              <a:rPr lang="en-CA" dirty="0"/>
              <a:t>Learns distribution parameters by observing words co-occurrence </a:t>
            </a:r>
          </a:p>
          <a:p>
            <a:endParaRPr lang="en-GB" i="1" dirty="0"/>
          </a:p>
          <a:p>
            <a:endParaRPr lang="en-GB" dirty="0"/>
          </a:p>
        </p:txBody>
      </p:sp>
      <p:sp>
        <p:nvSpPr>
          <p:cNvPr id="4" name="Footer Placeholder 3">
            <a:extLst>
              <a:ext uri="{FF2B5EF4-FFF2-40B4-BE49-F238E27FC236}">
                <a16:creationId xmlns:a16="http://schemas.microsoft.com/office/drawing/2014/main" id="{62EB870F-1E3B-A698-B2A8-81161CE74C22}"/>
              </a:ext>
            </a:extLst>
          </p:cNvPr>
          <p:cNvSpPr>
            <a:spLocks noGrp="1"/>
          </p:cNvSpPr>
          <p:nvPr>
            <p:ph type="ftr" sz="quarter" idx="11"/>
          </p:nvPr>
        </p:nvSpPr>
        <p:spPr/>
        <p:txBody>
          <a:bodyPr/>
          <a:lstStyle/>
          <a:p>
            <a:r>
              <a:rPr lang="en-GB"/>
              <a:t>Introduction to Text Analytics</a:t>
            </a:r>
          </a:p>
        </p:txBody>
      </p:sp>
      <p:sp>
        <p:nvSpPr>
          <p:cNvPr id="5" name="Slide Number Placeholder 4">
            <a:extLst>
              <a:ext uri="{FF2B5EF4-FFF2-40B4-BE49-F238E27FC236}">
                <a16:creationId xmlns:a16="http://schemas.microsoft.com/office/drawing/2014/main" id="{8F007925-E70A-7E02-22C2-DA9B440DD794}"/>
              </a:ext>
            </a:extLst>
          </p:cNvPr>
          <p:cNvSpPr>
            <a:spLocks noGrp="1"/>
          </p:cNvSpPr>
          <p:nvPr>
            <p:ph type="sldNum" sz="quarter" idx="12"/>
          </p:nvPr>
        </p:nvSpPr>
        <p:spPr/>
        <p:txBody>
          <a:bodyPr/>
          <a:lstStyle/>
          <a:p>
            <a:fld id="{191E7B16-C11D-48A6-9FE1-93A9A96AC7E6}" type="slidenum">
              <a:rPr lang="en-GB" smtClean="0"/>
              <a:t>29</a:t>
            </a:fld>
            <a:endParaRPr lang="en-GB"/>
          </a:p>
        </p:txBody>
      </p:sp>
    </p:spTree>
    <p:extLst>
      <p:ext uri="{BB962C8B-B14F-4D97-AF65-F5344CB8AC3E}">
        <p14:creationId xmlns:p14="http://schemas.microsoft.com/office/powerpoint/2010/main" val="31818394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1979712" y="483226"/>
            <a:ext cx="8075240" cy="998984"/>
          </a:xfrm>
        </p:spPr>
        <p:txBody>
          <a:bodyPr/>
          <a:lstStyle/>
          <a:p>
            <a:r>
              <a:rPr lang="en-GB" dirty="0"/>
              <a:t>Text Data Growth?</a:t>
            </a:r>
          </a:p>
        </p:txBody>
      </p:sp>
      <p:pic>
        <p:nvPicPr>
          <p:cNvPr id="5" name="Picture 2" descr="http://www.allthingy.com/wp-content/uploads/2014/07/Wisdom-Knowledge-Information-Data-Pyramid15.png">
            <a:extLst>
              <a:ext uri="{FF2B5EF4-FFF2-40B4-BE49-F238E27FC236}">
                <a16:creationId xmlns:a16="http://schemas.microsoft.com/office/drawing/2014/main" id="{DE2B67DA-3E7B-AE4E-B91C-0C0B28F15E12}"/>
              </a:ext>
            </a:extLst>
          </p:cNvPr>
          <p:cNvPicPr>
            <a:picLocks noGrp="1" noChangeAspect="1" noChangeArrowheads="1"/>
          </p:cNvPicPr>
          <p:nvPr>
            <p:ph idx="1"/>
          </p:nvPr>
        </p:nvPicPr>
        <p:blipFill rotWithShape="1">
          <a:blip r:embed="rId3" cstate="print"/>
          <a:srcRect t="1" r="54240" b="2760"/>
          <a:stretch/>
        </p:blipFill>
        <p:spPr bwMode="auto">
          <a:xfrm>
            <a:off x="467544" y="1988840"/>
            <a:ext cx="2952328" cy="4104457"/>
          </a:xfrm>
          <a:prstGeom prst="rect">
            <a:avLst/>
          </a:prstGeom>
          <a:noFill/>
        </p:spPr>
      </p:pic>
      <p:sp>
        <p:nvSpPr>
          <p:cNvPr id="6" name="TextBox 5">
            <a:extLst>
              <a:ext uri="{FF2B5EF4-FFF2-40B4-BE49-F238E27FC236}">
                <a16:creationId xmlns:a16="http://schemas.microsoft.com/office/drawing/2014/main" id="{F3326AD1-3DFD-8E40-9F64-B17F8C5F5E1C}"/>
              </a:ext>
            </a:extLst>
          </p:cNvPr>
          <p:cNvSpPr txBox="1"/>
          <p:nvPr/>
        </p:nvSpPr>
        <p:spPr>
          <a:xfrm>
            <a:off x="3419872" y="3573067"/>
            <a:ext cx="4308426" cy="2192908"/>
          </a:xfrm>
          <a:prstGeom prst="rect">
            <a:avLst/>
          </a:prstGeom>
          <a:solidFill>
            <a:srgbClr val="92D050"/>
          </a:solidFill>
        </p:spPr>
        <p:txBody>
          <a:bodyPr wrap="square" rtlCol="0">
            <a:spAutoFit/>
          </a:bodyPr>
          <a:lstStyle/>
          <a:p>
            <a:pPr lvl="0"/>
            <a:r>
              <a:rPr lang="en-CA" sz="1050" b="1" u="sng" dirty="0">
                <a:latin typeface="Courier New" pitchFamily="49" charset="0"/>
                <a:cs typeface="Courier New" pitchFamily="49" charset="0"/>
                <a:hlinkClick r:id="rId4"/>
              </a:rPr>
              <a:t>Forbes 2018: </a:t>
            </a:r>
            <a:endParaRPr lang="en-CA" sz="1050" b="1" u="sng" dirty="0">
              <a:latin typeface="Courier New" pitchFamily="49" charset="0"/>
              <a:cs typeface="Courier New" pitchFamily="49" charset="0"/>
            </a:endParaRPr>
          </a:p>
          <a:p>
            <a:pPr lvl="0"/>
            <a:r>
              <a:rPr lang="en-CA" sz="1050" b="1" dirty="0">
                <a:latin typeface="Courier New" pitchFamily="49" charset="0"/>
                <a:cs typeface="Courier New" pitchFamily="49" charset="0"/>
              </a:rPr>
              <a:t>90% of all data today created in the last two years Daily data output is more than 2.5 quintillion bytes.</a:t>
            </a:r>
          </a:p>
          <a:p>
            <a:pPr lvl="0"/>
            <a:r>
              <a:rPr lang="en-CA" sz="1050" b="1" u="sng" dirty="0">
                <a:latin typeface="Courier New" pitchFamily="49" charset="0"/>
                <a:cs typeface="Courier New" pitchFamily="49" charset="0"/>
              </a:rPr>
              <a:t>Text Data /every minute:[2017]</a:t>
            </a:r>
          </a:p>
          <a:p>
            <a:pPr marL="171450" indent="-171450">
              <a:buFont typeface="Arial" panose="020B0604020202020204" pitchFamily="34" charset="0"/>
              <a:buChar char="•"/>
            </a:pPr>
            <a:r>
              <a:rPr lang="en-CA" sz="1050" b="1" dirty="0">
                <a:latin typeface="Courier New" pitchFamily="49" charset="0"/>
                <a:cs typeface="Courier New" pitchFamily="49" charset="0"/>
              </a:rPr>
              <a:t>456,000 new Tweets</a:t>
            </a:r>
          </a:p>
          <a:p>
            <a:pPr marL="171450" indent="-171450">
              <a:buFont typeface="Arial" panose="020B0604020202020204" pitchFamily="34" charset="0"/>
              <a:buChar char="•"/>
            </a:pPr>
            <a:r>
              <a:rPr lang="en-CA" sz="1050" b="1" dirty="0">
                <a:latin typeface="Courier New" pitchFamily="49" charset="0"/>
                <a:cs typeface="Courier New" pitchFamily="49" charset="0"/>
              </a:rPr>
              <a:t>510,000 new comments on Facebook</a:t>
            </a:r>
          </a:p>
          <a:p>
            <a:pPr marL="171450" indent="-171450">
              <a:buFont typeface="Arial" panose="020B0604020202020204" pitchFamily="34" charset="0"/>
              <a:buChar char="•"/>
            </a:pPr>
            <a:r>
              <a:rPr lang="en-CA" sz="1050" b="1" dirty="0">
                <a:latin typeface="Courier New" pitchFamily="49" charset="0"/>
                <a:cs typeface="Courier New" pitchFamily="49" charset="0"/>
              </a:rPr>
              <a:t>16 million text messages</a:t>
            </a:r>
          </a:p>
          <a:p>
            <a:pPr marL="171450" indent="-171450">
              <a:buFont typeface="Arial" panose="020B0604020202020204" pitchFamily="34" charset="0"/>
              <a:buChar char="•"/>
            </a:pPr>
            <a:r>
              <a:rPr lang="en-CA" sz="1050" b="1" dirty="0">
                <a:latin typeface="Courier New" pitchFamily="49" charset="0"/>
                <a:cs typeface="Courier New" pitchFamily="49" charset="0"/>
              </a:rPr>
              <a:t>156 million emails sent </a:t>
            </a:r>
          </a:p>
          <a:p>
            <a:pPr marL="171450" indent="-171450">
              <a:buFont typeface="Arial" panose="020B0604020202020204" pitchFamily="34" charset="0"/>
              <a:buChar char="•"/>
            </a:pPr>
            <a:r>
              <a:rPr lang="en-CA" sz="1050" b="1" dirty="0">
                <a:latin typeface="Courier New" pitchFamily="49" charset="0"/>
                <a:cs typeface="Courier New" pitchFamily="49" charset="0"/>
              </a:rPr>
              <a:t>103,447,520 million Spam emails </a:t>
            </a:r>
          </a:p>
          <a:p>
            <a:pPr lvl="0"/>
            <a:endParaRPr lang="en-CA" sz="1050" b="1" dirty="0">
              <a:latin typeface="Courier New" pitchFamily="49" charset="0"/>
              <a:cs typeface="Courier New" pitchFamily="49" charset="0"/>
            </a:endParaRPr>
          </a:p>
          <a:p>
            <a:pPr lvl="0"/>
            <a:r>
              <a:rPr lang="en-CA" sz="1050" b="1" u="sng" dirty="0">
                <a:solidFill>
                  <a:srgbClr val="C00000"/>
                </a:solidFill>
                <a:latin typeface="Courier New" pitchFamily="49" charset="0"/>
                <a:cs typeface="Courier New" pitchFamily="49" charset="0"/>
              </a:rPr>
              <a:t>2020 and beyond: </a:t>
            </a:r>
            <a:r>
              <a:rPr lang="en-CA" sz="1050" b="1" dirty="0">
                <a:latin typeface="Courier New" pitchFamily="49" charset="0"/>
                <a:cs typeface="Courier New" pitchFamily="49" charset="0"/>
              </a:rPr>
              <a:t>“1.7 Mb of data will be created every second for every person on the planet.”</a:t>
            </a:r>
          </a:p>
        </p:txBody>
      </p:sp>
      <p:sp>
        <p:nvSpPr>
          <p:cNvPr id="2" name="TextBox 1">
            <a:extLst>
              <a:ext uri="{FF2B5EF4-FFF2-40B4-BE49-F238E27FC236}">
                <a16:creationId xmlns:a16="http://schemas.microsoft.com/office/drawing/2014/main" id="{3D5890FF-CB21-2048-AB8E-02FA119D2E53}"/>
              </a:ext>
            </a:extLst>
          </p:cNvPr>
          <p:cNvSpPr txBox="1"/>
          <p:nvPr/>
        </p:nvSpPr>
        <p:spPr>
          <a:xfrm>
            <a:off x="3923928" y="2325361"/>
            <a:ext cx="3744416" cy="369332"/>
          </a:xfrm>
          <a:prstGeom prst="rect">
            <a:avLst/>
          </a:prstGeom>
          <a:solidFill>
            <a:schemeClr val="accent5">
              <a:lumMod val="40000"/>
              <a:lumOff val="60000"/>
            </a:schemeClr>
          </a:solidFill>
        </p:spPr>
        <p:txBody>
          <a:bodyPr wrap="square" rtlCol="0">
            <a:spAutoFit/>
          </a:bodyPr>
          <a:lstStyle/>
          <a:p>
            <a:r>
              <a:rPr lang="en-GB" dirty="0"/>
              <a:t>Less than  1% of the data  is analysed  </a:t>
            </a:r>
          </a:p>
        </p:txBody>
      </p:sp>
      <p:sp>
        <p:nvSpPr>
          <p:cNvPr id="8" name="TextBox 7">
            <a:extLst>
              <a:ext uri="{FF2B5EF4-FFF2-40B4-BE49-F238E27FC236}">
                <a16:creationId xmlns:a16="http://schemas.microsoft.com/office/drawing/2014/main" id="{7EA8B9B2-4F9B-1549-B5E9-DAA5977DAE54}"/>
              </a:ext>
            </a:extLst>
          </p:cNvPr>
          <p:cNvSpPr txBox="1"/>
          <p:nvPr/>
        </p:nvSpPr>
        <p:spPr>
          <a:xfrm>
            <a:off x="3923928" y="2890202"/>
            <a:ext cx="3744416" cy="369332"/>
          </a:xfrm>
          <a:prstGeom prst="rect">
            <a:avLst/>
          </a:prstGeom>
          <a:solidFill>
            <a:schemeClr val="accent6">
              <a:lumMod val="20000"/>
              <a:lumOff val="80000"/>
            </a:schemeClr>
          </a:solidFill>
        </p:spPr>
        <p:txBody>
          <a:bodyPr wrap="square" rtlCol="0">
            <a:spAutoFit/>
          </a:bodyPr>
          <a:lstStyle/>
          <a:p>
            <a:r>
              <a:rPr lang="en-GB" dirty="0"/>
              <a:t>Vast portion of this data is text  (79%)</a:t>
            </a:r>
          </a:p>
        </p:txBody>
      </p:sp>
      <p:sp>
        <p:nvSpPr>
          <p:cNvPr id="3" name="Footer Placeholder 2">
            <a:extLst>
              <a:ext uri="{FF2B5EF4-FFF2-40B4-BE49-F238E27FC236}">
                <a16:creationId xmlns:a16="http://schemas.microsoft.com/office/drawing/2014/main" id="{B692B0D5-964E-F482-AAB0-D0683D214105}"/>
              </a:ext>
            </a:extLst>
          </p:cNvPr>
          <p:cNvSpPr>
            <a:spLocks noGrp="1"/>
          </p:cNvSpPr>
          <p:nvPr>
            <p:ph type="ftr" sz="quarter" idx="11"/>
          </p:nvPr>
        </p:nvSpPr>
        <p:spPr/>
        <p:txBody>
          <a:bodyPr/>
          <a:lstStyle/>
          <a:p>
            <a:r>
              <a:rPr lang="en-GB" dirty="0">
                <a:solidFill>
                  <a:schemeClr val="tx1">
                    <a:lumMod val="50000"/>
                  </a:schemeClr>
                </a:solidFill>
              </a:rPr>
              <a:t>Introduction to Text Analytics</a:t>
            </a:r>
          </a:p>
        </p:txBody>
      </p:sp>
      <p:sp>
        <p:nvSpPr>
          <p:cNvPr id="4" name="Slide Number Placeholder 3">
            <a:extLst>
              <a:ext uri="{FF2B5EF4-FFF2-40B4-BE49-F238E27FC236}">
                <a16:creationId xmlns:a16="http://schemas.microsoft.com/office/drawing/2014/main" id="{2F45EDAC-0FD5-A506-81F3-B978255153C5}"/>
              </a:ext>
            </a:extLst>
          </p:cNvPr>
          <p:cNvSpPr>
            <a:spLocks noGrp="1"/>
          </p:cNvSpPr>
          <p:nvPr>
            <p:ph type="sldNum" sz="quarter" idx="12"/>
          </p:nvPr>
        </p:nvSpPr>
        <p:spPr/>
        <p:txBody>
          <a:bodyPr/>
          <a:lstStyle/>
          <a:p>
            <a:fld id="{191E7B16-C11D-48A6-9FE1-93A9A96AC7E6}" type="slidenum">
              <a:rPr lang="en-GB" smtClean="0">
                <a:solidFill>
                  <a:schemeClr val="tx1">
                    <a:lumMod val="50000"/>
                  </a:schemeClr>
                </a:solidFill>
              </a:rPr>
              <a:t>3</a:t>
            </a:fld>
            <a:endParaRPr lang="en-GB" dirty="0">
              <a:solidFill>
                <a:schemeClr val="tx1">
                  <a:lumMod val="50000"/>
                </a:schemeClr>
              </a:solidFill>
            </a:endParaRPr>
          </a:p>
        </p:txBody>
      </p:sp>
    </p:spTree>
    <p:extLst>
      <p:ext uri="{BB962C8B-B14F-4D97-AF65-F5344CB8AC3E}">
        <p14:creationId xmlns:p14="http://schemas.microsoft.com/office/powerpoint/2010/main" val="470970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D6970-77EE-8A4F-BD77-C5B2D91F7514}"/>
              </a:ext>
            </a:extLst>
          </p:cNvPr>
          <p:cNvSpPr>
            <a:spLocks noGrp="1"/>
          </p:cNvSpPr>
          <p:nvPr>
            <p:ph type="title"/>
          </p:nvPr>
        </p:nvSpPr>
        <p:spPr>
          <a:xfrm>
            <a:off x="1945985" y="1065547"/>
            <a:ext cx="6311969" cy="1368151"/>
          </a:xfrm>
        </p:spPr>
        <p:txBody>
          <a:bodyPr>
            <a:noAutofit/>
          </a:bodyPr>
          <a:lstStyle/>
          <a:p>
            <a:r>
              <a:rPr lang="en-US" sz="2000" dirty="0">
                <a:solidFill>
                  <a:schemeClr val="bg2"/>
                </a:solidFill>
              </a:rPr>
              <a:t>Each topic is represented in terms of the words it has the highest probability of generating</a:t>
            </a:r>
            <a:br>
              <a:rPr lang="en-US" sz="2800" dirty="0"/>
            </a:br>
            <a:endParaRPr lang="en-GB" sz="2800" dirty="0"/>
          </a:p>
        </p:txBody>
      </p:sp>
      <p:pic>
        <p:nvPicPr>
          <p:cNvPr id="5" name="Content Placeholder 4">
            <a:extLst>
              <a:ext uri="{FF2B5EF4-FFF2-40B4-BE49-F238E27FC236}">
                <a16:creationId xmlns:a16="http://schemas.microsoft.com/office/drawing/2014/main" id="{2BD09FD5-6B9B-424B-AB41-41AC6AB7DF01}"/>
              </a:ext>
            </a:extLst>
          </p:cNvPr>
          <p:cNvPicPr>
            <a:picLocks noGrp="1" noChangeAspect="1"/>
          </p:cNvPicPr>
          <p:nvPr>
            <p:ph idx="1"/>
          </p:nvPr>
        </p:nvPicPr>
        <p:blipFill>
          <a:blip r:embed="rId3"/>
          <a:stretch>
            <a:fillRect/>
          </a:stretch>
        </p:blipFill>
        <p:spPr>
          <a:xfrm>
            <a:off x="1696366" y="2184541"/>
            <a:ext cx="7286354" cy="3798612"/>
          </a:xfrm>
          <a:prstGeom prst="rect">
            <a:avLst/>
          </a:prstGeom>
        </p:spPr>
      </p:pic>
      <p:sp>
        <p:nvSpPr>
          <p:cNvPr id="4" name="Footer Placeholder 3">
            <a:extLst>
              <a:ext uri="{FF2B5EF4-FFF2-40B4-BE49-F238E27FC236}">
                <a16:creationId xmlns:a16="http://schemas.microsoft.com/office/drawing/2014/main" id="{562E4761-E7D8-1847-8D61-8BC4248F7047}"/>
              </a:ext>
            </a:extLst>
          </p:cNvPr>
          <p:cNvSpPr>
            <a:spLocks noGrp="1"/>
          </p:cNvSpPr>
          <p:nvPr>
            <p:ph type="ftr" sz="quarter" idx="11"/>
          </p:nvPr>
        </p:nvSpPr>
        <p:spPr/>
        <p:txBody>
          <a:bodyPr/>
          <a:lstStyle/>
          <a:p>
            <a:r>
              <a:rPr lang="en-CA"/>
              <a:t>Introduction to Text Analytics</a:t>
            </a:r>
            <a:endParaRPr lang="en-US"/>
          </a:p>
        </p:txBody>
      </p:sp>
      <p:sp>
        <p:nvSpPr>
          <p:cNvPr id="6" name="TextBox 5">
            <a:extLst>
              <a:ext uri="{FF2B5EF4-FFF2-40B4-BE49-F238E27FC236}">
                <a16:creationId xmlns:a16="http://schemas.microsoft.com/office/drawing/2014/main" id="{4D9F23E6-2F52-C645-84C6-1147C166451B}"/>
              </a:ext>
            </a:extLst>
          </p:cNvPr>
          <p:cNvSpPr txBox="1"/>
          <p:nvPr/>
        </p:nvSpPr>
        <p:spPr>
          <a:xfrm>
            <a:off x="971600" y="6206309"/>
            <a:ext cx="7286354" cy="369332"/>
          </a:xfrm>
          <a:prstGeom prst="rect">
            <a:avLst/>
          </a:prstGeom>
          <a:noFill/>
        </p:spPr>
        <p:txBody>
          <a:bodyPr wrap="none" rtlCol="0">
            <a:spAutoFit/>
          </a:bodyPr>
          <a:lstStyle/>
          <a:p>
            <a:r>
              <a:rPr lang="en-GB" b="1" dirty="0">
                <a:solidFill>
                  <a:schemeClr val="bg2"/>
                </a:solidFill>
              </a:rPr>
              <a:t>Data Science and Big Data Analytics, EMC Education Services, Wiley, 2015  </a:t>
            </a:r>
          </a:p>
        </p:txBody>
      </p:sp>
      <p:sp>
        <p:nvSpPr>
          <p:cNvPr id="7" name="TextBox 6">
            <a:extLst>
              <a:ext uri="{FF2B5EF4-FFF2-40B4-BE49-F238E27FC236}">
                <a16:creationId xmlns:a16="http://schemas.microsoft.com/office/drawing/2014/main" id="{7C239C8C-7201-3E48-81AF-9A992CD985B8}"/>
              </a:ext>
            </a:extLst>
          </p:cNvPr>
          <p:cNvSpPr txBox="1"/>
          <p:nvPr/>
        </p:nvSpPr>
        <p:spPr>
          <a:xfrm>
            <a:off x="246833" y="2924944"/>
            <a:ext cx="1449533" cy="1631216"/>
          </a:xfrm>
          <a:prstGeom prst="rect">
            <a:avLst/>
          </a:prstGeom>
          <a:solidFill>
            <a:srgbClr val="FFD579"/>
          </a:solidFill>
        </p:spPr>
        <p:txBody>
          <a:bodyPr wrap="square" rtlCol="0">
            <a:spAutoFit/>
          </a:bodyPr>
          <a:lstStyle/>
          <a:p>
            <a:r>
              <a:rPr lang="en-CA" sz="2000" b="1" dirty="0"/>
              <a:t>Topics:</a:t>
            </a:r>
          </a:p>
          <a:p>
            <a:pPr marL="342900" indent="-342900">
              <a:buFont typeface="Arial" panose="020B0604020202020204" pitchFamily="34" charset="0"/>
              <a:buChar char="•"/>
            </a:pPr>
            <a:r>
              <a:rPr lang="en-CA" sz="2000" b="1" dirty="0"/>
              <a:t>Problem</a:t>
            </a:r>
          </a:p>
          <a:p>
            <a:pPr marL="342900" indent="-342900">
              <a:buFont typeface="Arial" panose="020B0604020202020204" pitchFamily="34" charset="0"/>
              <a:buChar char="•"/>
            </a:pPr>
            <a:r>
              <a:rPr lang="en-CA" sz="2000" b="1" dirty="0"/>
              <a:t>Policy</a:t>
            </a:r>
          </a:p>
          <a:p>
            <a:pPr marL="342900" indent="-342900">
              <a:buFont typeface="Arial" panose="020B0604020202020204" pitchFamily="34" charset="0"/>
              <a:buChar char="•"/>
            </a:pPr>
            <a:r>
              <a:rPr lang="en-CA" sz="2000" b="1" dirty="0"/>
              <a:t>Neural</a:t>
            </a:r>
          </a:p>
          <a:p>
            <a:pPr marL="342900" indent="-342900">
              <a:buFont typeface="Arial" panose="020B0604020202020204" pitchFamily="34" charset="0"/>
              <a:buChar char="•"/>
            </a:pPr>
            <a:r>
              <a:rPr lang="en-CA" sz="2000" b="1" dirty="0"/>
              <a:t>Report</a:t>
            </a:r>
            <a:endParaRPr lang="en-GB" sz="2000" dirty="0"/>
          </a:p>
        </p:txBody>
      </p:sp>
      <p:sp>
        <p:nvSpPr>
          <p:cNvPr id="3" name="Slide Number Placeholder 2">
            <a:extLst>
              <a:ext uri="{FF2B5EF4-FFF2-40B4-BE49-F238E27FC236}">
                <a16:creationId xmlns:a16="http://schemas.microsoft.com/office/drawing/2014/main" id="{545D0026-12A7-C539-8610-25ADEA369ABB}"/>
              </a:ext>
            </a:extLst>
          </p:cNvPr>
          <p:cNvSpPr>
            <a:spLocks noGrp="1"/>
          </p:cNvSpPr>
          <p:nvPr>
            <p:ph type="sldNum" sz="quarter" idx="12"/>
          </p:nvPr>
        </p:nvSpPr>
        <p:spPr/>
        <p:txBody>
          <a:bodyPr/>
          <a:lstStyle/>
          <a:p>
            <a:fld id="{191E7B16-C11D-48A6-9FE1-93A9A96AC7E6}" type="slidenum">
              <a:rPr lang="en-GB" smtClean="0"/>
              <a:t>30</a:t>
            </a:fld>
            <a:endParaRPr lang="en-GB"/>
          </a:p>
        </p:txBody>
      </p:sp>
    </p:spTree>
    <p:extLst>
      <p:ext uri="{BB962C8B-B14F-4D97-AF65-F5344CB8AC3E}">
        <p14:creationId xmlns:p14="http://schemas.microsoft.com/office/powerpoint/2010/main" val="1173449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8D60B2-9263-2843-95CD-24C8E395EDBE}"/>
              </a:ext>
            </a:extLst>
          </p:cNvPr>
          <p:cNvSpPr>
            <a:spLocks noGrp="1"/>
          </p:cNvSpPr>
          <p:nvPr>
            <p:ph type="title"/>
          </p:nvPr>
        </p:nvSpPr>
        <p:spPr>
          <a:xfrm>
            <a:off x="2138641" y="-22819"/>
            <a:ext cx="8075240" cy="998984"/>
          </a:xfrm>
        </p:spPr>
        <p:txBody>
          <a:bodyPr/>
          <a:lstStyle/>
          <a:p>
            <a:r>
              <a:rPr lang="en-GB" dirty="0"/>
              <a:t>LDA on</a:t>
            </a:r>
            <a:r>
              <a:rPr lang="en-CA" dirty="0"/>
              <a:t> IMDb Movie Reviews</a:t>
            </a:r>
            <a:endParaRPr lang="en-GB" dirty="0"/>
          </a:p>
        </p:txBody>
      </p:sp>
      <p:pic>
        <p:nvPicPr>
          <p:cNvPr id="4" name="Content Placeholder 4">
            <a:extLst>
              <a:ext uri="{FF2B5EF4-FFF2-40B4-BE49-F238E27FC236}">
                <a16:creationId xmlns:a16="http://schemas.microsoft.com/office/drawing/2014/main" id="{C12D799E-DF84-0142-B4E3-1AA7711F9C0A}"/>
              </a:ext>
            </a:extLst>
          </p:cNvPr>
          <p:cNvPicPr>
            <a:picLocks noGrp="1" noChangeAspect="1"/>
          </p:cNvPicPr>
          <p:nvPr>
            <p:ph idx="1"/>
          </p:nvPr>
        </p:nvPicPr>
        <p:blipFill>
          <a:blip r:embed="rId3"/>
          <a:stretch>
            <a:fillRect/>
          </a:stretch>
        </p:blipFill>
        <p:spPr>
          <a:xfrm>
            <a:off x="2139615" y="1367070"/>
            <a:ext cx="6311000" cy="4536653"/>
          </a:xfrm>
          <a:prstGeom prst="rect">
            <a:avLst/>
          </a:prstGeom>
        </p:spPr>
      </p:pic>
      <p:sp>
        <p:nvSpPr>
          <p:cNvPr id="5" name="Title 1">
            <a:extLst>
              <a:ext uri="{FF2B5EF4-FFF2-40B4-BE49-F238E27FC236}">
                <a16:creationId xmlns:a16="http://schemas.microsoft.com/office/drawing/2014/main" id="{A0DB6EE3-331A-A448-BBAD-241290D316BD}"/>
              </a:ext>
            </a:extLst>
          </p:cNvPr>
          <p:cNvSpPr txBox="1">
            <a:spLocks/>
          </p:cNvSpPr>
          <p:nvPr/>
        </p:nvSpPr>
        <p:spPr>
          <a:xfrm>
            <a:off x="457200" y="365125"/>
            <a:ext cx="2082800" cy="4029075"/>
          </a:xfrm>
          <a:prstGeom prst="rect">
            <a:avLst/>
          </a:prstGeom>
        </p:spPr>
        <p:txBody>
          <a:bodyPr vert="horz" lIns="91440" tIns="45720" rIns="91440" bIns="45720" rtlCol="0" anchor="b">
            <a:normAutofit/>
          </a:bodyPr>
          <a:lstStyle>
            <a:lvl1pPr algn="l" defTabSz="914400" rtl="0" eaLnBrk="1" latinLnBrk="0" hangingPunct="1">
              <a:spcBef>
                <a:spcPct val="0"/>
              </a:spcBef>
              <a:buNone/>
              <a:defRPr sz="4000" b="1" kern="1200">
                <a:solidFill>
                  <a:srgbClr val="0098DB"/>
                </a:solidFill>
                <a:latin typeface="Arial" panose="020B0604020202020204" pitchFamily="34" charset="0"/>
                <a:ea typeface="+mj-ea"/>
                <a:cs typeface="Arial" panose="020B0604020202020204" pitchFamily="34" charset="0"/>
              </a:defRPr>
            </a:lvl1pPr>
          </a:lstStyle>
          <a:p>
            <a:r>
              <a:rPr lang="en-GB" sz="3200" b="0" dirty="0">
                <a:solidFill>
                  <a:schemeClr val="bg2"/>
                </a:solidFill>
              </a:rPr>
              <a:t>Weights for learned topics</a:t>
            </a:r>
          </a:p>
        </p:txBody>
      </p:sp>
      <p:sp>
        <p:nvSpPr>
          <p:cNvPr id="6" name="TextBox 5">
            <a:extLst>
              <a:ext uri="{FF2B5EF4-FFF2-40B4-BE49-F238E27FC236}">
                <a16:creationId xmlns:a16="http://schemas.microsoft.com/office/drawing/2014/main" id="{02C4A725-B81D-6742-A225-31D116AACB50}"/>
              </a:ext>
            </a:extLst>
          </p:cNvPr>
          <p:cNvSpPr txBox="1"/>
          <p:nvPr/>
        </p:nvSpPr>
        <p:spPr>
          <a:xfrm>
            <a:off x="0" y="5972149"/>
            <a:ext cx="9328195" cy="615553"/>
          </a:xfrm>
          <a:prstGeom prst="rect">
            <a:avLst/>
          </a:prstGeom>
          <a:noFill/>
        </p:spPr>
        <p:txBody>
          <a:bodyPr wrap="none" rtlCol="0">
            <a:spAutoFit/>
          </a:bodyPr>
          <a:lstStyle/>
          <a:p>
            <a:pPr lvl="0">
              <a:defRPr/>
            </a:pPr>
            <a:r>
              <a:rPr lang="en-GB" sz="1600" dirty="0">
                <a:hlinkClick r:id="rId4"/>
              </a:rPr>
              <a:t>https://github.com/amueller/introduction_to_ml_with_python/blob/master/07-working-with-text-data.ipynb</a:t>
            </a:r>
            <a:endParaRPr lang="en-GB" sz="1600" dirty="0"/>
          </a:p>
          <a:p>
            <a:pPr lvl="0">
              <a:defRPr/>
            </a:pPr>
            <a:endParaRPr lang="en-GB" dirty="0"/>
          </a:p>
        </p:txBody>
      </p:sp>
      <p:sp>
        <p:nvSpPr>
          <p:cNvPr id="3" name="Footer Placeholder 2">
            <a:extLst>
              <a:ext uri="{FF2B5EF4-FFF2-40B4-BE49-F238E27FC236}">
                <a16:creationId xmlns:a16="http://schemas.microsoft.com/office/drawing/2014/main" id="{7E6422C3-9087-490D-898C-D9AC2F0E5075}"/>
              </a:ext>
            </a:extLst>
          </p:cNvPr>
          <p:cNvSpPr>
            <a:spLocks noGrp="1"/>
          </p:cNvSpPr>
          <p:nvPr>
            <p:ph type="ftr" sz="quarter" idx="11"/>
          </p:nvPr>
        </p:nvSpPr>
        <p:spPr/>
        <p:txBody>
          <a:bodyPr/>
          <a:lstStyle/>
          <a:p>
            <a:r>
              <a:rPr lang="en-GB"/>
              <a:t>Introduction to Text Analytics</a:t>
            </a:r>
          </a:p>
        </p:txBody>
      </p:sp>
      <p:sp>
        <p:nvSpPr>
          <p:cNvPr id="7" name="Slide Number Placeholder 6">
            <a:extLst>
              <a:ext uri="{FF2B5EF4-FFF2-40B4-BE49-F238E27FC236}">
                <a16:creationId xmlns:a16="http://schemas.microsoft.com/office/drawing/2014/main" id="{7E90923B-D900-55DE-BA42-68B2B8D8C947}"/>
              </a:ext>
            </a:extLst>
          </p:cNvPr>
          <p:cNvSpPr>
            <a:spLocks noGrp="1"/>
          </p:cNvSpPr>
          <p:nvPr>
            <p:ph type="sldNum" sz="quarter" idx="12"/>
          </p:nvPr>
        </p:nvSpPr>
        <p:spPr/>
        <p:txBody>
          <a:bodyPr/>
          <a:lstStyle/>
          <a:p>
            <a:fld id="{191E7B16-C11D-48A6-9FE1-93A9A96AC7E6}" type="slidenum">
              <a:rPr lang="en-GB" smtClean="0"/>
              <a:t>31</a:t>
            </a:fld>
            <a:endParaRPr lang="en-GB"/>
          </a:p>
        </p:txBody>
      </p:sp>
    </p:spTree>
    <p:extLst>
      <p:ext uri="{BB962C8B-B14F-4D97-AF65-F5344CB8AC3E}">
        <p14:creationId xmlns:p14="http://schemas.microsoft.com/office/powerpoint/2010/main" val="11375208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8D60B2-9263-2843-95CD-24C8E395EDBE}"/>
              </a:ext>
            </a:extLst>
          </p:cNvPr>
          <p:cNvSpPr>
            <a:spLocks noGrp="1"/>
          </p:cNvSpPr>
          <p:nvPr>
            <p:ph type="title"/>
          </p:nvPr>
        </p:nvSpPr>
        <p:spPr>
          <a:xfrm>
            <a:off x="1979712" y="476672"/>
            <a:ext cx="8075240" cy="641424"/>
          </a:xfrm>
        </p:spPr>
        <p:txBody>
          <a:bodyPr>
            <a:normAutofit fontScale="90000"/>
          </a:bodyPr>
          <a:lstStyle/>
          <a:p>
            <a:r>
              <a:rPr lang="en-GB" dirty="0"/>
              <a:t>LDA on</a:t>
            </a:r>
            <a:r>
              <a:rPr lang="en-CA" dirty="0"/>
              <a:t> IMDb Movie Reviews</a:t>
            </a:r>
            <a:endParaRPr lang="en-GB" dirty="0"/>
          </a:p>
        </p:txBody>
      </p:sp>
      <p:pic>
        <p:nvPicPr>
          <p:cNvPr id="7" name="Content Placeholder 4">
            <a:extLst>
              <a:ext uri="{FF2B5EF4-FFF2-40B4-BE49-F238E27FC236}">
                <a16:creationId xmlns:a16="http://schemas.microsoft.com/office/drawing/2014/main" id="{80BE35E6-26BC-6E4A-AE81-B82FFA6BBD44}"/>
              </a:ext>
            </a:extLst>
          </p:cNvPr>
          <p:cNvPicPr>
            <a:picLocks noChangeAspect="1"/>
          </p:cNvPicPr>
          <p:nvPr/>
        </p:nvPicPr>
        <p:blipFill>
          <a:blip r:embed="rId2"/>
          <a:stretch>
            <a:fillRect/>
          </a:stretch>
        </p:blipFill>
        <p:spPr>
          <a:xfrm>
            <a:off x="0" y="1268760"/>
            <a:ext cx="1704944" cy="4665662"/>
          </a:xfrm>
          <a:prstGeom prst="rect">
            <a:avLst/>
          </a:prstGeom>
        </p:spPr>
      </p:pic>
      <p:pic>
        <p:nvPicPr>
          <p:cNvPr id="8" name="Picture 7">
            <a:extLst>
              <a:ext uri="{FF2B5EF4-FFF2-40B4-BE49-F238E27FC236}">
                <a16:creationId xmlns:a16="http://schemas.microsoft.com/office/drawing/2014/main" id="{4F979947-CC3D-6749-831A-AE4B2E0BD955}"/>
              </a:ext>
            </a:extLst>
          </p:cNvPr>
          <p:cNvPicPr>
            <a:picLocks noChangeAspect="1"/>
          </p:cNvPicPr>
          <p:nvPr/>
        </p:nvPicPr>
        <p:blipFill rotWithShape="1">
          <a:blip r:embed="rId3"/>
          <a:srcRect l="4930" t="11340" r="7745"/>
          <a:stretch/>
        </p:blipFill>
        <p:spPr>
          <a:xfrm>
            <a:off x="1552836" y="2194111"/>
            <a:ext cx="7591164" cy="2814960"/>
          </a:xfrm>
          <a:prstGeom prst="rect">
            <a:avLst/>
          </a:prstGeom>
        </p:spPr>
      </p:pic>
      <p:sp>
        <p:nvSpPr>
          <p:cNvPr id="9" name="TextBox 8">
            <a:extLst>
              <a:ext uri="{FF2B5EF4-FFF2-40B4-BE49-F238E27FC236}">
                <a16:creationId xmlns:a16="http://schemas.microsoft.com/office/drawing/2014/main" id="{B583A3E3-2ED1-3F4F-9428-96E4CDCF4E2E}"/>
              </a:ext>
            </a:extLst>
          </p:cNvPr>
          <p:cNvSpPr txBox="1"/>
          <p:nvPr/>
        </p:nvSpPr>
        <p:spPr>
          <a:xfrm>
            <a:off x="2436099" y="1372126"/>
            <a:ext cx="2051074" cy="369332"/>
          </a:xfrm>
          <a:prstGeom prst="rect">
            <a:avLst/>
          </a:prstGeom>
          <a:solidFill>
            <a:schemeClr val="accent4">
              <a:lumMod val="20000"/>
              <a:lumOff val="80000"/>
            </a:schemeClr>
          </a:solidFill>
        </p:spPr>
        <p:txBody>
          <a:bodyPr wrap="none" rtlCol="0">
            <a:spAutoFit/>
          </a:bodyPr>
          <a:lstStyle/>
          <a:p>
            <a:r>
              <a:rPr lang="en-GB" dirty="0"/>
              <a:t>Genre specific Topic</a:t>
            </a:r>
          </a:p>
        </p:txBody>
      </p:sp>
      <p:sp>
        <p:nvSpPr>
          <p:cNvPr id="10" name="TextBox 9">
            <a:extLst>
              <a:ext uri="{FF2B5EF4-FFF2-40B4-BE49-F238E27FC236}">
                <a16:creationId xmlns:a16="http://schemas.microsoft.com/office/drawing/2014/main" id="{684A122C-0C70-8D4A-89FF-02408723AA0D}"/>
              </a:ext>
            </a:extLst>
          </p:cNvPr>
          <p:cNvSpPr txBox="1"/>
          <p:nvPr/>
        </p:nvSpPr>
        <p:spPr>
          <a:xfrm>
            <a:off x="0" y="5972149"/>
            <a:ext cx="9328195" cy="615553"/>
          </a:xfrm>
          <a:prstGeom prst="rect">
            <a:avLst/>
          </a:prstGeom>
          <a:noFill/>
        </p:spPr>
        <p:txBody>
          <a:bodyPr wrap="none" rtlCol="0">
            <a:spAutoFit/>
          </a:bodyPr>
          <a:lstStyle/>
          <a:p>
            <a:pPr lvl="0">
              <a:defRPr/>
            </a:pPr>
            <a:r>
              <a:rPr lang="en-GB" sz="1600" dirty="0">
                <a:hlinkClick r:id="rId4"/>
              </a:rPr>
              <a:t>https://github.com/amueller/introduction_to_ml_with_python/blob/master/07-working-with-text-data.ipynb</a:t>
            </a:r>
            <a:endParaRPr lang="en-GB" sz="1600" dirty="0"/>
          </a:p>
          <a:p>
            <a:pPr lvl="0">
              <a:defRPr/>
            </a:pPr>
            <a:endParaRPr lang="en-GB" dirty="0"/>
          </a:p>
        </p:txBody>
      </p:sp>
      <p:sp>
        <p:nvSpPr>
          <p:cNvPr id="3" name="Footer Placeholder 2">
            <a:extLst>
              <a:ext uri="{FF2B5EF4-FFF2-40B4-BE49-F238E27FC236}">
                <a16:creationId xmlns:a16="http://schemas.microsoft.com/office/drawing/2014/main" id="{B1331DE0-CE12-3396-9846-65853D8B379B}"/>
              </a:ext>
            </a:extLst>
          </p:cNvPr>
          <p:cNvSpPr>
            <a:spLocks noGrp="1"/>
          </p:cNvSpPr>
          <p:nvPr>
            <p:ph type="ftr" sz="quarter" idx="11"/>
          </p:nvPr>
        </p:nvSpPr>
        <p:spPr/>
        <p:txBody>
          <a:bodyPr/>
          <a:lstStyle/>
          <a:p>
            <a:r>
              <a:rPr lang="en-GB"/>
              <a:t>Introduction to Text Analytics</a:t>
            </a:r>
          </a:p>
        </p:txBody>
      </p:sp>
      <p:sp>
        <p:nvSpPr>
          <p:cNvPr id="4" name="Slide Number Placeholder 3">
            <a:extLst>
              <a:ext uri="{FF2B5EF4-FFF2-40B4-BE49-F238E27FC236}">
                <a16:creationId xmlns:a16="http://schemas.microsoft.com/office/drawing/2014/main" id="{19720644-CCD5-35B9-7334-6CE954FF2B70}"/>
              </a:ext>
            </a:extLst>
          </p:cNvPr>
          <p:cNvSpPr>
            <a:spLocks noGrp="1"/>
          </p:cNvSpPr>
          <p:nvPr>
            <p:ph type="sldNum" sz="quarter" idx="12"/>
          </p:nvPr>
        </p:nvSpPr>
        <p:spPr/>
        <p:txBody>
          <a:bodyPr/>
          <a:lstStyle/>
          <a:p>
            <a:fld id="{191E7B16-C11D-48A6-9FE1-93A9A96AC7E6}" type="slidenum">
              <a:rPr lang="en-GB" smtClean="0"/>
              <a:t>32</a:t>
            </a:fld>
            <a:endParaRPr lang="en-GB"/>
          </a:p>
        </p:txBody>
      </p:sp>
    </p:spTree>
    <p:extLst>
      <p:ext uri="{BB962C8B-B14F-4D97-AF65-F5344CB8AC3E}">
        <p14:creationId xmlns:p14="http://schemas.microsoft.com/office/powerpoint/2010/main" val="77956052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8A6804-59CD-4442-8F2B-F6E3944288CF}"/>
              </a:ext>
            </a:extLst>
          </p:cNvPr>
          <p:cNvSpPr>
            <a:spLocks noGrp="1"/>
          </p:cNvSpPr>
          <p:nvPr>
            <p:ph type="title"/>
          </p:nvPr>
        </p:nvSpPr>
        <p:spPr>
          <a:xfrm>
            <a:off x="179512" y="1556792"/>
            <a:ext cx="1526976" cy="4032448"/>
          </a:xfrm>
          <a:solidFill>
            <a:srgbClr val="FFD579"/>
          </a:solidFill>
        </p:spPr>
        <p:txBody>
          <a:bodyPr>
            <a:noAutofit/>
          </a:bodyPr>
          <a:lstStyle/>
          <a:p>
            <a:r>
              <a:rPr lang="en-GB" sz="3200" dirty="0"/>
              <a:t>10 topics for 1star</a:t>
            </a:r>
            <a:br>
              <a:rPr lang="en-GB" sz="3200" dirty="0"/>
            </a:br>
            <a:r>
              <a:rPr lang="en-GB" sz="3200" dirty="0"/>
              <a:t>review on a phone</a:t>
            </a:r>
            <a:br>
              <a:rPr lang="en-GB" sz="3200" dirty="0"/>
            </a:br>
            <a:r>
              <a:rPr lang="en-GB" sz="3200" dirty="0"/>
              <a:t>brand </a:t>
            </a:r>
          </a:p>
        </p:txBody>
      </p:sp>
      <p:pic>
        <p:nvPicPr>
          <p:cNvPr id="3" name="Picture 2">
            <a:extLst>
              <a:ext uri="{FF2B5EF4-FFF2-40B4-BE49-F238E27FC236}">
                <a16:creationId xmlns:a16="http://schemas.microsoft.com/office/drawing/2014/main" id="{285F060E-6947-0643-9102-C6C8F24F47C2}"/>
              </a:ext>
            </a:extLst>
          </p:cNvPr>
          <p:cNvPicPr>
            <a:picLocks noChangeAspect="1"/>
          </p:cNvPicPr>
          <p:nvPr/>
        </p:nvPicPr>
        <p:blipFill>
          <a:blip r:embed="rId3"/>
          <a:stretch>
            <a:fillRect/>
          </a:stretch>
        </p:blipFill>
        <p:spPr>
          <a:xfrm>
            <a:off x="1520182" y="404664"/>
            <a:ext cx="7444306" cy="6858000"/>
          </a:xfrm>
          <a:prstGeom prst="rect">
            <a:avLst/>
          </a:prstGeom>
        </p:spPr>
      </p:pic>
      <p:sp>
        <p:nvSpPr>
          <p:cNvPr id="4" name="Footer Placeholder 3">
            <a:extLst>
              <a:ext uri="{FF2B5EF4-FFF2-40B4-BE49-F238E27FC236}">
                <a16:creationId xmlns:a16="http://schemas.microsoft.com/office/drawing/2014/main" id="{8717BD02-E7CA-1E30-E7F8-9D198BB6AE76}"/>
              </a:ext>
            </a:extLst>
          </p:cNvPr>
          <p:cNvSpPr>
            <a:spLocks noGrp="1"/>
          </p:cNvSpPr>
          <p:nvPr>
            <p:ph type="ftr" sz="quarter" idx="11"/>
          </p:nvPr>
        </p:nvSpPr>
        <p:spPr/>
        <p:txBody>
          <a:bodyPr/>
          <a:lstStyle/>
          <a:p>
            <a:r>
              <a:rPr lang="en-GB"/>
              <a:t>Introduction to Text Analytics</a:t>
            </a:r>
          </a:p>
        </p:txBody>
      </p:sp>
      <p:sp>
        <p:nvSpPr>
          <p:cNvPr id="5" name="Slide Number Placeholder 4">
            <a:extLst>
              <a:ext uri="{FF2B5EF4-FFF2-40B4-BE49-F238E27FC236}">
                <a16:creationId xmlns:a16="http://schemas.microsoft.com/office/drawing/2014/main" id="{DC96AE8E-A819-7D51-370E-B86A2A6A5C74}"/>
              </a:ext>
            </a:extLst>
          </p:cNvPr>
          <p:cNvSpPr>
            <a:spLocks noGrp="1"/>
          </p:cNvSpPr>
          <p:nvPr>
            <p:ph type="sldNum" sz="quarter" idx="12"/>
          </p:nvPr>
        </p:nvSpPr>
        <p:spPr/>
        <p:txBody>
          <a:bodyPr/>
          <a:lstStyle/>
          <a:p>
            <a:fld id="{191E7B16-C11D-48A6-9FE1-93A9A96AC7E6}" type="slidenum">
              <a:rPr lang="en-GB" smtClean="0"/>
              <a:t>33</a:t>
            </a:fld>
            <a:endParaRPr lang="en-GB"/>
          </a:p>
        </p:txBody>
      </p:sp>
    </p:spTree>
    <p:extLst>
      <p:ext uri="{BB962C8B-B14F-4D97-AF65-F5344CB8AC3E}">
        <p14:creationId xmlns:p14="http://schemas.microsoft.com/office/powerpoint/2010/main" val="170463338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C313A4-91B6-D14B-8FD0-B8D7BCDFBB09}"/>
              </a:ext>
            </a:extLst>
          </p:cNvPr>
          <p:cNvSpPr>
            <a:spLocks noGrp="1"/>
          </p:cNvSpPr>
          <p:nvPr>
            <p:ph type="title"/>
          </p:nvPr>
        </p:nvSpPr>
        <p:spPr>
          <a:xfrm>
            <a:off x="2339752" y="699864"/>
            <a:ext cx="8075240" cy="998984"/>
          </a:xfrm>
        </p:spPr>
        <p:txBody>
          <a:bodyPr>
            <a:normAutofit fontScale="90000"/>
          </a:bodyPr>
          <a:lstStyle/>
          <a:p>
            <a:r>
              <a:rPr lang="en-GB" dirty="0"/>
              <a:t>Python Libraries:</a:t>
            </a:r>
            <a:br>
              <a:rPr lang="en-GB" dirty="0"/>
            </a:br>
            <a:r>
              <a:rPr lang="en-GB" dirty="0"/>
              <a:t>Text Analytics &amp; NLP</a:t>
            </a:r>
          </a:p>
        </p:txBody>
      </p:sp>
      <p:sp>
        <p:nvSpPr>
          <p:cNvPr id="3" name="Content Placeholder 2">
            <a:extLst>
              <a:ext uri="{FF2B5EF4-FFF2-40B4-BE49-F238E27FC236}">
                <a16:creationId xmlns:a16="http://schemas.microsoft.com/office/drawing/2014/main" id="{F441C8C6-ABBE-A64C-8FB3-FFAAA762C664}"/>
              </a:ext>
            </a:extLst>
          </p:cNvPr>
          <p:cNvSpPr>
            <a:spLocks noGrp="1"/>
          </p:cNvSpPr>
          <p:nvPr>
            <p:ph idx="1"/>
          </p:nvPr>
        </p:nvSpPr>
        <p:spPr>
          <a:xfrm>
            <a:off x="611560" y="1988840"/>
            <a:ext cx="8075240" cy="4732635"/>
          </a:xfrm>
        </p:spPr>
        <p:txBody>
          <a:bodyPr>
            <a:normAutofit fontScale="85000" lnSpcReduction="20000"/>
          </a:bodyPr>
          <a:lstStyle/>
          <a:p>
            <a:r>
              <a:rPr lang="en-CA" sz="2400" dirty="0">
                <a:hlinkClick r:id="rId3"/>
              </a:rPr>
              <a:t>Scikit-learn</a:t>
            </a:r>
            <a:r>
              <a:rPr lang="en-CA" sz="2400" dirty="0"/>
              <a:t>: Tools for text processing and  a large library for machine learning. </a:t>
            </a:r>
          </a:p>
          <a:p>
            <a:endParaRPr lang="en-CA" sz="2400" dirty="0"/>
          </a:p>
          <a:p>
            <a:r>
              <a:rPr lang="en-CA" sz="2400" dirty="0">
                <a:hlinkClick r:id="rId4"/>
              </a:rPr>
              <a:t>NLTK</a:t>
            </a:r>
            <a:r>
              <a:rPr lang="en-CA" sz="2400" dirty="0"/>
              <a:t> : Most comprehensive toolkit for NLP functions with user interface </a:t>
            </a:r>
            <a:r>
              <a:rPr lang="en-CA" sz="2400" dirty="0">
                <a:hlinkClick r:id="rId5"/>
              </a:rPr>
              <a:t>TextBlob</a:t>
            </a:r>
            <a:r>
              <a:rPr lang="en-CA" sz="2400" dirty="0"/>
              <a:t> for sentiment analysis</a:t>
            </a:r>
          </a:p>
          <a:p>
            <a:endParaRPr lang="en-CA" sz="2400" dirty="0"/>
          </a:p>
          <a:p>
            <a:r>
              <a:rPr lang="en-CA" sz="2400" dirty="0">
                <a:hlinkClick r:id="rId6"/>
              </a:rPr>
              <a:t>SpaCy</a:t>
            </a:r>
            <a:r>
              <a:rPr lang="en-CA" sz="2400" dirty="0"/>
              <a:t> library built for performance</a:t>
            </a:r>
          </a:p>
          <a:p>
            <a:endParaRPr lang="en-CA" sz="2400" dirty="0"/>
          </a:p>
          <a:p>
            <a:r>
              <a:rPr lang="en-CA" sz="2400" dirty="0">
                <a:hlinkClick r:id="rId7"/>
              </a:rPr>
              <a:t>Gensim</a:t>
            </a:r>
            <a:r>
              <a:rPr lang="en-CA" sz="2400" dirty="0"/>
              <a:t> provides good implementations for topic modeling and  document similarity.</a:t>
            </a:r>
          </a:p>
          <a:p>
            <a:endParaRPr lang="en-CA" sz="2400" dirty="0"/>
          </a:p>
          <a:p>
            <a:r>
              <a:rPr lang="en-CA" sz="2400" dirty="0">
                <a:hlinkClick r:id="rId8"/>
              </a:rPr>
              <a:t>TensorFlow: </a:t>
            </a:r>
            <a:r>
              <a:rPr lang="en-CA" sz="2400" dirty="0"/>
              <a:t>ML framework for high performance computation</a:t>
            </a:r>
          </a:p>
          <a:p>
            <a:endParaRPr lang="en-CA" sz="2400" dirty="0"/>
          </a:p>
          <a:p>
            <a:r>
              <a:rPr lang="en-CA" sz="2400" dirty="0">
                <a:hlinkClick r:id="rId9"/>
              </a:rPr>
              <a:t>Hugging Face: </a:t>
            </a:r>
            <a:r>
              <a:rPr lang="en-CA" sz="2400" dirty="0"/>
              <a:t>For pre-trained NLP models, data sets &amp; evaluation metrics </a:t>
            </a:r>
          </a:p>
          <a:p>
            <a:pPr marL="0" indent="0">
              <a:buNone/>
            </a:pPr>
            <a:endParaRPr lang="en-CA" dirty="0"/>
          </a:p>
        </p:txBody>
      </p:sp>
      <p:sp>
        <p:nvSpPr>
          <p:cNvPr id="4" name="Footer Placeholder 3">
            <a:extLst>
              <a:ext uri="{FF2B5EF4-FFF2-40B4-BE49-F238E27FC236}">
                <a16:creationId xmlns:a16="http://schemas.microsoft.com/office/drawing/2014/main" id="{E61859D4-9616-00D3-43A7-530F5F8F0067}"/>
              </a:ext>
            </a:extLst>
          </p:cNvPr>
          <p:cNvSpPr>
            <a:spLocks noGrp="1"/>
          </p:cNvSpPr>
          <p:nvPr>
            <p:ph type="ftr" sz="quarter" idx="11"/>
          </p:nvPr>
        </p:nvSpPr>
        <p:spPr/>
        <p:txBody>
          <a:bodyPr/>
          <a:lstStyle/>
          <a:p>
            <a:r>
              <a:rPr lang="en-GB"/>
              <a:t>Introduction to Text Analytics</a:t>
            </a:r>
          </a:p>
        </p:txBody>
      </p:sp>
      <p:sp>
        <p:nvSpPr>
          <p:cNvPr id="5" name="Slide Number Placeholder 4">
            <a:extLst>
              <a:ext uri="{FF2B5EF4-FFF2-40B4-BE49-F238E27FC236}">
                <a16:creationId xmlns:a16="http://schemas.microsoft.com/office/drawing/2014/main" id="{28CB8521-7032-38B1-256A-016B65A9785F}"/>
              </a:ext>
            </a:extLst>
          </p:cNvPr>
          <p:cNvSpPr>
            <a:spLocks noGrp="1"/>
          </p:cNvSpPr>
          <p:nvPr>
            <p:ph type="sldNum" sz="quarter" idx="12"/>
          </p:nvPr>
        </p:nvSpPr>
        <p:spPr/>
        <p:txBody>
          <a:bodyPr/>
          <a:lstStyle/>
          <a:p>
            <a:fld id="{191E7B16-C11D-48A6-9FE1-93A9A96AC7E6}" type="slidenum">
              <a:rPr lang="en-GB" smtClean="0"/>
              <a:t>34</a:t>
            </a:fld>
            <a:endParaRPr lang="en-GB"/>
          </a:p>
        </p:txBody>
      </p:sp>
    </p:spTree>
    <p:extLst>
      <p:ext uri="{BB962C8B-B14F-4D97-AF65-F5344CB8AC3E}">
        <p14:creationId xmlns:p14="http://schemas.microsoft.com/office/powerpoint/2010/main" val="91222516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691682-BE80-7A49-8388-51C76F6F3AF2}"/>
              </a:ext>
            </a:extLst>
          </p:cNvPr>
          <p:cNvSpPr>
            <a:spLocks noGrp="1"/>
          </p:cNvSpPr>
          <p:nvPr>
            <p:ph type="title"/>
          </p:nvPr>
        </p:nvSpPr>
        <p:spPr>
          <a:xfrm>
            <a:off x="2411760" y="232345"/>
            <a:ext cx="8075240" cy="998984"/>
          </a:xfrm>
        </p:spPr>
        <p:txBody>
          <a:bodyPr>
            <a:normAutofit/>
          </a:bodyPr>
          <a:lstStyle/>
          <a:p>
            <a:r>
              <a:rPr lang="en-GB" sz="3200" dirty="0"/>
              <a:t>Enhancing Bag of word (BOW)</a:t>
            </a:r>
          </a:p>
        </p:txBody>
      </p:sp>
      <p:sp>
        <p:nvSpPr>
          <p:cNvPr id="3" name="Content Placeholder 2">
            <a:extLst>
              <a:ext uri="{FF2B5EF4-FFF2-40B4-BE49-F238E27FC236}">
                <a16:creationId xmlns:a16="http://schemas.microsoft.com/office/drawing/2014/main" id="{BF300AF3-CB1E-BE4A-A4C6-82C96409CBE0}"/>
              </a:ext>
            </a:extLst>
          </p:cNvPr>
          <p:cNvSpPr>
            <a:spLocks noGrp="1"/>
          </p:cNvSpPr>
          <p:nvPr>
            <p:ph idx="1"/>
          </p:nvPr>
        </p:nvSpPr>
        <p:spPr>
          <a:xfrm>
            <a:off x="611560" y="1556792"/>
            <a:ext cx="8075240" cy="4569371"/>
          </a:xfrm>
        </p:spPr>
        <p:txBody>
          <a:bodyPr/>
          <a:lstStyle/>
          <a:p>
            <a:r>
              <a:rPr lang="en-US" sz="2400" dirty="0">
                <a:ea typeface="ＭＳ Ｐゴシック" charset="-128"/>
              </a:rPr>
              <a:t>BOW does not consider the ordering of words in a document </a:t>
            </a:r>
          </a:p>
          <a:p>
            <a:pPr marL="0" indent="0" algn="ctr">
              <a:buNone/>
            </a:pPr>
            <a:r>
              <a:rPr lang="en-CA" sz="2400" b="1" dirty="0">
                <a:solidFill>
                  <a:srgbClr val="0070C0"/>
                </a:solidFill>
              </a:rPr>
              <a:t>The cat chased the mouse.      </a:t>
            </a:r>
          </a:p>
          <a:p>
            <a:pPr marL="0" indent="0" algn="ctr">
              <a:buNone/>
            </a:pPr>
            <a:r>
              <a:rPr lang="en-CA" sz="2400" b="1" dirty="0">
                <a:solidFill>
                  <a:srgbClr val="0070C0"/>
                </a:solidFill>
              </a:rPr>
              <a:t> </a:t>
            </a:r>
            <a:r>
              <a:rPr lang="en-CA" sz="2400" b="1" dirty="0">
                <a:solidFill>
                  <a:schemeClr val="accent1"/>
                </a:solidFill>
              </a:rPr>
              <a:t>The mouse chased the cat.</a:t>
            </a:r>
          </a:p>
          <a:p>
            <a:pPr marL="0" indent="0">
              <a:buNone/>
            </a:pPr>
            <a:endParaRPr lang="en-US" sz="2400" dirty="0">
              <a:ea typeface="ＭＳ Ｐゴシック" charset="-128"/>
            </a:endParaRPr>
          </a:p>
          <a:p>
            <a:r>
              <a:rPr lang="en-US" sz="2400" dirty="0">
                <a:ea typeface="ＭＳ Ｐゴシック" charset="-128"/>
              </a:rPr>
              <a:t>The  order of words provides ‘semantic’ meaning. </a:t>
            </a:r>
          </a:p>
          <a:p>
            <a:endParaRPr lang="en-US" sz="2400" dirty="0">
              <a:ea typeface="ＭＳ Ｐゴシック" charset="-128"/>
            </a:endParaRPr>
          </a:p>
          <a:p>
            <a:r>
              <a:rPr lang="en-US" sz="2400" dirty="0">
                <a:ea typeface="ＭＳ Ｐゴシック" charset="-128"/>
              </a:rPr>
              <a:t>Applications on language generation and sentiment analysis  require more of capturing  the meaning (represent </a:t>
            </a:r>
            <a:r>
              <a:rPr lang="en-US" sz="2400" b="1" dirty="0">
                <a:solidFill>
                  <a:schemeClr val="bg2"/>
                </a:solidFill>
                <a:ea typeface="ＭＳ Ｐゴシック" charset="-128"/>
              </a:rPr>
              <a:t>‘ text as a set of sequence’)</a:t>
            </a:r>
          </a:p>
          <a:p>
            <a:endParaRPr lang="en-GB" dirty="0"/>
          </a:p>
        </p:txBody>
      </p:sp>
      <p:sp>
        <p:nvSpPr>
          <p:cNvPr id="4" name="Footer Placeholder 3">
            <a:extLst>
              <a:ext uri="{FF2B5EF4-FFF2-40B4-BE49-F238E27FC236}">
                <a16:creationId xmlns:a16="http://schemas.microsoft.com/office/drawing/2014/main" id="{341E208B-25EE-A4C3-0E5E-F4BF48CA9794}"/>
              </a:ext>
            </a:extLst>
          </p:cNvPr>
          <p:cNvSpPr>
            <a:spLocks noGrp="1"/>
          </p:cNvSpPr>
          <p:nvPr>
            <p:ph type="ftr" sz="quarter" idx="11"/>
          </p:nvPr>
        </p:nvSpPr>
        <p:spPr/>
        <p:txBody>
          <a:bodyPr/>
          <a:lstStyle/>
          <a:p>
            <a:r>
              <a:rPr lang="en-GB"/>
              <a:t>Introduction to Text Analytics</a:t>
            </a:r>
          </a:p>
        </p:txBody>
      </p:sp>
      <p:sp>
        <p:nvSpPr>
          <p:cNvPr id="5" name="Slide Number Placeholder 4">
            <a:extLst>
              <a:ext uri="{FF2B5EF4-FFF2-40B4-BE49-F238E27FC236}">
                <a16:creationId xmlns:a16="http://schemas.microsoft.com/office/drawing/2014/main" id="{BF8D5116-95DA-DA31-BE19-7D4C360CDD54}"/>
              </a:ext>
            </a:extLst>
          </p:cNvPr>
          <p:cNvSpPr>
            <a:spLocks noGrp="1"/>
          </p:cNvSpPr>
          <p:nvPr>
            <p:ph type="sldNum" sz="quarter" idx="12"/>
          </p:nvPr>
        </p:nvSpPr>
        <p:spPr/>
        <p:txBody>
          <a:bodyPr/>
          <a:lstStyle/>
          <a:p>
            <a:fld id="{191E7B16-C11D-48A6-9FE1-93A9A96AC7E6}" type="slidenum">
              <a:rPr lang="en-GB" smtClean="0"/>
              <a:t>35</a:t>
            </a:fld>
            <a:endParaRPr lang="en-GB"/>
          </a:p>
        </p:txBody>
      </p:sp>
    </p:spTree>
    <p:extLst>
      <p:ext uri="{BB962C8B-B14F-4D97-AF65-F5344CB8AC3E}">
        <p14:creationId xmlns:p14="http://schemas.microsoft.com/office/powerpoint/2010/main" val="790299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F0A003-EC61-574B-8FF6-81CA5CEFBBA6}"/>
              </a:ext>
            </a:extLst>
          </p:cNvPr>
          <p:cNvSpPr>
            <a:spLocks noGrp="1"/>
          </p:cNvSpPr>
          <p:nvPr>
            <p:ph type="title"/>
          </p:nvPr>
        </p:nvSpPr>
        <p:spPr>
          <a:xfrm>
            <a:off x="2771800" y="52568"/>
            <a:ext cx="8075240" cy="998984"/>
          </a:xfrm>
        </p:spPr>
        <p:txBody>
          <a:bodyPr/>
          <a:lstStyle/>
          <a:p>
            <a:r>
              <a:rPr lang="en-GB" dirty="0"/>
              <a:t>Word encoding</a:t>
            </a:r>
          </a:p>
        </p:txBody>
      </p:sp>
      <p:pic>
        <p:nvPicPr>
          <p:cNvPr id="4" name="Picture 3">
            <a:extLst>
              <a:ext uri="{FF2B5EF4-FFF2-40B4-BE49-F238E27FC236}">
                <a16:creationId xmlns:a16="http://schemas.microsoft.com/office/drawing/2014/main" id="{AFE95410-C2C6-7240-A47B-7B08C84697D5}"/>
              </a:ext>
            </a:extLst>
          </p:cNvPr>
          <p:cNvPicPr>
            <a:picLocks noChangeAspect="1"/>
          </p:cNvPicPr>
          <p:nvPr/>
        </p:nvPicPr>
        <p:blipFill>
          <a:blip r:embed="rId2"/>
          <a:stretch>
            <a:fillRect/>
          </a:stretch>
        </p:blipFill>
        <p:spPr>
          <a:xfrm>
            <a:off x="230844" y="1523540"/>
            <a:ext cx="4173813" cy="4013200"/>
          </a:xfrm>
          <a:prstGeom prst="rect">
            <a:avLst/>
          </a:prstGeom>
        </p:spPr>
      </p:pic>
      <p:sp>
        <p:nvSpPr>
          <p:cNvPr id="6" name="TextBox 5">
            <a:extLst>
              <a:ext uri="{FF2B5EF4-FFF2-40B4-BE49-F238E27FC236}">
                <a16:creationId xmlns:a16="http://schemas.microsoft.com/office/drawing/2014/main" id="{2A369C04-9BA6-6746-B259-C234847B95DB}"/>
              </a:ext>
            </a:extLst>
          </p:cNvPr>
          <p:cNvSpPr txBox="1"/>
          <p:nvPr/>
        </p:nvSpPr>
        <p:spPr>
          <a:xfrm>
            <a:off x="4404657" y="1484784"/>
            <a:ext cx="4487823" cy="6463308"/>
          </a:xfrm>
          <a:prstGeom prst="rect">
            <a:avLst/>
          </a:prstGeom>
          <a:noFill/>
        </p:spPr>
        <p:txBody>
          <a:bodyPr wrap="square" rtlCol="0">
            <a:spAutoFit/>
          </a:bodyPr>
          <a:lstStyle/>
          <a:p>
            <a:r>
              <a:rPr lang="en-GB" dirty="0"/>
              <a:t>The hot one encoding of a word is fed into the Sequence model</a:t>
            </a:r>
          </a:p>
          <a:p>
            <a:r>
              <a:rPr lang="en-GB" dirty="0"/>
              <a:t>(very long sequence of 0 &amp; 1 )</a:t>
            </a:r>
          </a:p>
          <a:p>
            <a:endParaRPr lang="en-GB" dirty="0"/>
          </a:p>
          <a:p>
            <a:r>
              <a:rPr lang="en-GB" dirty="0"/>
              <a:t>Vocabulary size can be 500 000</a:t>
            </a:r>
          </a:p>
          <a:p>
            <a:pPr algn="ctr"/>
            <a:r>
              <a:rPr lang="en-GB" b="1" dirty="0">
                <a:solidFill>
                  <a:schemeClr val="bg2"/>
                </a:solidFill>
              </a:rPr>
              <a:t>(high-dimensional, sparse representation)</a:t>
            </a:r>
          </a:p>
          <a:p>
            <a:endParaRPr lang="en-GB" dirty="0"/>
          </a:p>
          <a:p>
            <a:r>
              <a:rPr lang="en-GB" dirty="0"/>
              <a:t>This representation does not encode any similarities </a:t>
            </a:r>
          </a:p>
          <a:p>
            <a:endParaRPr lang="en-GB" dirty="0"/>
          </a:p>
          <a:p>
            <a:r>
              <a:rPr lang="en-GB" b="1" dirty="0">
                <a:solidFill>
                  <a:schemeClr val="bg2"/>
                </a:solidFill>
              </a:rPr>
              <a:t>Word-embeddings:</a:t>
            </a:r>
          </a:p>
          <a:p>
            <a:pPr marL="285750" indent="-285750">
              <a:buFontTx/>
              <a:buChar char="-"/>
            </a:pPr>
            <a:r>
              <a:rPr lang="en-GB" dirty="0"/>
              <a:t>represent words in a low-dimensional , dense representation</a:t>
            </a:r>
          </a:p>
          <a:p>
            <a:pPr marL="285750" indent="-285750">
              <a:buFontTx/>
              <a:buChar char="-"/>
            </a:pPr>
            <a:r>
              <a:rPr lang="en-GB" dirty="0"/>
              <a:t>Words with similar meaning have similar representation</a:t>
            </a:r>
          </a:p>
          <a:p>
            <a:pPr marL="285750" indent="-285750">
              <a:buFontTx/>
              <a:buChar char="-"/>
            </a:pPr>
            <a:r>
              <a:rPr lang="en-GB" dirty="0"/>
              <a:t>are building blocks of Neural &amp; Deep Learning models</a:t>
            </a:r>
          </a:p>
          <a:p>
            <a:pPr marL="285750" indent="-285750">
              <a:buFontTx/>
              <a:buChar char="-"/>
            </a:pPr>
            <a:endParaRPr lang="en-GB" dirty="0"/>
          </a:p>
          <a:p>
            <a:endParaRPr lang="en-GB" dirty="0"/>
          </a:p>
          <a:p>
            <a:endParaRPr lang="en-GB" dirty="0"/>
          </a:p>
          <a:p>
            <a:endParaRPr lang="en-GB" dirty="0"/>
          </a:p>
          <a:p>
            <a:endParaRPr lang="en-GB" dirty="0"/>
          </a:p>
          <a:p>
            <a:endParaRPr lang="en-GB" dirty="0"/>
          </a:p>
        </p:txBody>
      </p:sp>
      <p:sp>
        <p:nvSpPr>
          <p:cNvPr id="3" name="Footer Placeholder 2">
            <a:extLst>
              <a:ext uri="{FF2B5EF4-FFF2-40B4-BE49-F238E27FC236}">
                <a16:creationId xmlns:a16="http://schemas.microsoft.com/office/drawing/2014/main" id="{A55BCE46-A0DC-44B4-55B5-C22ACB12C847}"/>
              </a:ext>
            </a:extLst>
          </p:cNvPr>
          <p:cNvSpPr>
            <a:spLocks noGrp="1"/>
          </p:cNvSpPr>
          <p:nvPr>
            <p:ph type="ftr" sz="quarter" idx="11"/>
          </p:nvPr>
        </p:nvSpPr>
        <p:spPr/>
        <p:txBody>
          <a:bodyPr/>
          <a:lstStyle/>
          <a:p>
            <a:r>
              <a:rPr lang="en-GB"/>
              <a:t>Introduction to Text Analytics</a:t>
            </a:r>
          </a:p>
        </p:txBody>
      </p:sp>
      <p:sp>
        <p:nvSpPr>
          <p:cNvPr id="5" name="Slide Number Placeholder 4">
            <a:extLst>
              <a:ext uri="{FF2B5EF4-FFF2-40B4-BE49-F238E27FC236}">
                <a16:creationId xmlns:a16="http://schemas.microsoft.com/office/drawing/2014/main" id="{58236CD4-EC34-706B-CC17-0B4129FF9449}"/>
              </a:ext>
            </a:extLst>
          </p:cNvPr>
          <p:cNvSpPr>
            <a:spLocks noGrp="1"/>
          </p:cNvSpPr>
          <p:nvPr>
            <p:ph type="sldNum" sz="quarter" idx="12"/>
          </p:nvPr>
        </p:nvSpPr>
        <p:spPr/>
        <p:txBody>
          <a:bodyPr/>
          <a:lstStyle/>
          <a:p>
            <a:fld id="{191E7B16-C11D-48A6-9FE1-93A9A96AC7E6}" type="slidenum">
              <a:rPr lang="en-GB" smtClean="0"/>
              <a:t>36</a:t>
            </a:fld>
            <a:endParaRPr lang="en-GB"/>
          </a:p>
        </p:txBody>
      </p:sp>
    </p:spTree>
    <p:extLst>
      <p:ext uri="{BB962C8B-B14F-4D97-AF65-F5344CB8AC3E}">
        <p14:creationId xmlns:p14="http://schemas.microsoft.com/office/powerpoint/2010/main" val="2110655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xEl>
                                              <p:pRg st="9" end="9"/>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xEl>
                                              <p:pRg st="10" end="1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55E938-2A1F-4F48-96BB-A33684B8F74B}"/>
              </a:ext>
            </a:extLst>
          </p:cNvPr>
          <p:cNvSpPr>
            <a:spLocks noGrp="1"/>
          </p:cNvSpPr>
          <p:nvPr>
            <p:ph type="title"/>
          </p:nvPr>
        </p:nvSpPr>
        <p:spPr>
          <a:xfrm>
            <a:off x="2515580" y="250051"/>
            <a:ext cx="8075240" cy="998984"/>
          </a:xfrm>
        </p:spPr>
        <p:txBody>
          <a:bodyPr>
            <a:normAutofit fontScale="90000"/>
          </a:bodyPr>
          <a:lstStyle/>
          <a:p>
            <a:r>
              <a:rPr lang="en-GB" dirty="0"/>
              <a:t>Word Embedding</a:t>
            </a:r>
            <a:br>
              <a:rPr lang="en-GB" dirty="0"/>
            </a:br>
            <a:r>
              <a:rPr lang="en-GB" sz="3200" dirty="0"/>
              <a:t>(capturing relational meaning)</a:t>
            </a:r>
          </a:p>
        </p:txBody>
      </p:sp>
      <p:sp>
        <p:nvSpPr>
          <p:cNvPr id="5" name="Footer Placeholder 4">
            <a:extLst>
              <a:ext uri="{FF2B5EF4-FFF2-40B4-BE49-F238E27FC236}">
                <a16:creationId xmlns:a16="http://schemas.microsoft.com/office/drawing/2014/main" id="{E7203D55-7646-D84A-9FF7-E6FFE1828939}"/>
              </a:ext>
            </a:extLst>
          </p:cNvPr>
          <p:cNvSpPr>
            <a:spLocks noGrp="1"/>
          </p:cNvSpPr>
          <p:nvPr>
            <p:ph type="ftr" sz="quarter" idx="11"/>
          </p:nvPr>
        </p:nvSpPr>
        <p:spPr/>
        <p:txBody>
          <a:bodyPr/>
          <a:lstStyle/>
          <a:p>
            <a:r>
              <a:rPr lang="en-US"/>
              <a:t>Introduction to Text Analytics</a:t>
            </a:r>
          </a:p>
        </p:txBody>
      </p:sp>
      <p:sp>
        <p:nvSpPr>
          <p:cNvPr id="6" name="Slide Number Placeholder 5">
            <a:extLst>
              <a:ext uri="{FF2B5EF4-FFF2-40B4-BE49-F238E27FC236}">
                <a16:creationId xmlns:a16="http://schemas.microsoft.com/office/drawing/2014/main" id="{266151B2-EC5D-5847-906B-25EB3ED9A25D}"/>
              </a:ext>
            </a:extLst>
          </p:cNvPr>
          <p:cNvSpPr>
            <a:spLocks noGrp="1"/>
          </p:cNvSpPr>
          <p:nvPr>
            <p:ph type="sldNum" sz="quarter" idx="12"/>
          </p:nvPr>
        </p:nvSpPr>
        <p:spPr/>
        <p:txBody>
          <a:bodyPr/>
          <a:lstStyle/>
          <a:p>
            <a:fld id="{0F39D79D-B7E2-8B42-94FE-683CEEBBB691}" type="slidenum">
              <a:rPr lang="en-US" smtClean="0"/>
              <a:t>37</a:t>
            </a:fld>
            <a:endParaRPr lang="en-US"/>
          </a:p>
        </p:txBody>
      </p:sp>
      <p:pic>
        <p:nvPicPr>
          <p:cNvPr id="8" name="Content Placeholder 5">
            <a:extLst>
              <a:ext uri="{FF2B5EF4-FFF2-40B4-BE49-F238E27FC236}">
                <a16:creationId xmlns:a16="http://schemas.microsoft.com/office/drawing/2014/main" id="{577B16CC-42AB-6E41-9A70-185E8E2C1F9C}"/>
              </a:ext>
            </a:extLst>
          </p:cNvPr>
          <p:cNvPicPr>
            <a:picLocks noGrp="1" noChangeAspect="1"/>
          </p:cNvPicPr>
          <p:nvPr>
            <p:ph sz="half" idx="1"/>
          </p:nvPr>
        </p:nvPicPr>
        <p:blipFill>
          <a:blip r:embed="rId3"/>
          <a:stretch>
            <a:fillRect/>
          </a:stretch>
        </p:blipFill>
        <p:spPr>
          <a:xfrm>
            <a:off x="1057275" y="1904249"/>
            <a:ext cx="2066925" cy="1906620"/>
          </a:xfrm>
        </p:spPr>
      </p:pic>
      <p:sp>
        <p:nvSpPr>
          <p:cNvPr id="9" name="TextBox 8">
            <a:extLst>
              <a:ext uri="{FF2B5EF4-FFF2-40B4-BE49-F238E27FC236}">
                <a16:creationId xmlns:a16="http://schemas.microsoft.com/office/drawing/2014/main" id="{582A3000-CC3A-AB42-97AC-A17A710119CF}"/>
              </a:ext>
            </a:extLst>
          </p:cNvPr>
          <p:cNvSpPr txBox="1"/>
          <p:nvPr/>
        </p:nvSpPr>
        <p:spPr>
          <a:xfrm>
            <a:off x="845567" y="3972990"/>
            <a:ext cx="2700338" cy="715581"/>
          </a:xfrm>
          <a:prstGeom prst="rect">
            <a:avLst/>
          </a:prstGeom>
          <a:noFill/>
        </p:spPr>
        <p:txBody>
          <a:bodyPr wrap="square" rtlCol="0">
            <a:spAutoFit/>
          </a:bodyPr>
          <a:lstStyle/>
          <a:p>
            <a:r>
              <a:rPr lang="en-CA" sz="1350" dirty="0"/>
              <a:t>similarity function for inferring analogy reasoning is the “</a:t>
            </a:r>
            <a:r>
              <a:rPr lang="en-CA" sz="1350" i="1" dirty="0"/>
              <a:t>cosine similarity”</a:t>
            </a:r>
            <a:r>
              <a:rPr lang="en-CA" sz="1350" dirty="0"/>
              <a:t>,</a:t>
            </a:r>
            <a:endParaRPr lang="en-GB" sz="1350" dirty="0"/>
          </a:p>
        </p:txBody>
      </p:sp>
      <p:pic>
        <p:nvPicPr>
          <p:cNvPr id="10" name="Content Placeholder 5">
            <a:extLst>
              <a:ext uri="{FF2B5EF4-FFF2-40B4-BE49-F238E27FC236}">
                <a16:creationId xmlns:a16="http://schemas.microsoft.com/office/drawing/2014/main" id="{958C7DDC-9280-3948-B8DD-ACCFC21E260C}"/>
              </a:ext>
            </a:extLst>
          </p:cNvPr>
          <p:cNvPicPr>
            <a:picLocks noChangeAspect="1"/>
          </p:cNvPicPr>
          <p:nvPr/>
        </p:nvPicPr>
        <p:blipFill>
          <a:blip r:embed="rId4"/>
          <a:stretch>
            <a:fillRect/>
          </a:stretch>
        </p:blipFill>
        <p:spPr>
          <a:xfrm>
            <a:off x="4977505" y="1811872"/>
            <a:ext cx="2511701" cy="1686906"/>
          </a:xfrm>
          <a:prstGeom prst="rect">
            <a:avLst/>
          </a:prstGeom>
        </p:spPr>
      </p:pic>
      <p:pic>
        <p:nvPicPr>
          <p:cNvPr id="11" name="Picture 10">
            <a:extLst>
              <a:ext uri="{FF2B5EF4-FFF2-40B4-BE49-F238E27FC236}">
                <a16:creationId xmlns:a16="http://schemas.microsoft.com/office/drawing/2014/main" id="{F35BE523-E1C6-9844-AC62-B571FC1ABBE1}"/>
              </a:ext>
            </a:extLst>
          </p:cNvPr>
          <p:cNvPicPr>
            <a:picLocks noChangeAspect="1"/>
          </p:cNvPicPr>
          <p:nvPr/>
        </p:nvPicPr>
        <p:blipFill>
          <a:blip r:embed="rId5"/>
          <a:stretch>
            <a:fillRect/>
          </a:stretch>
        </p:blipFill>
        <p:spPr>
          <a:xfrm>
            <a:off x="4328355" y="4201997"/>
            <a:ext cx="3810000" cy="2120900"/>
          </a:xfrm>
          <a:prstGeom prst="rect">
            <a:avLst/>
          </a:prstGeom>
        </p:spPr>
      </p:pic>
      <p:sp>
        <p:nvSpPr>
          <p:cNvPr id="12" name="TextBox 11">
            <a:extLst>
              <a:ext uri="{FF2B5EF4-FFF2-40B4-BE49-F238E27FC236}">
                <a16:creationId xmlns:a16="http://schemas.microsoft.com/office/drawing/2014/main" id="{83E6BF20-4F7E-FC47-8D7F-C4B39BB26136}"/>
              </a:ext>
            </a:extLst>
          </p:cNvPr>
          <p:cNvSpPr txBox="1"/>
          <p:nvPr/>
        </p:nvSpPr>
        <p:spPr>
          <a:xfrm>
            <a:off x="414831" y="5262447"/>
            <a:ext cx="3561809" cy="923330"/>
          </a:xfrm>
          <a:prstGeom prst="rect">
            <a:avLst/>
          </a:prstGeom>
          <a:noFill/>
        </p:spPr>
        <p:txBody>
          <a:bodyPr wrap="none" rtlCol="0">
            <a:spAutoFit/>
          </a:bodyPr>
          <a:lstStyle/>
          <a:p>
            <a:r>
              <a:rPr lang="en-GB" b="1" dirty="0">
                <a:solidFill>
                  <a:schemeClr val="tx1">
                    <a:lumMod val="50000"/>
                  </a:schemeClr>
                </a:solidFill>
              </a:rPr>
              <a:t>Most popular techniques:</a:t>
            </a:r>
          </a:p>
          <a:p>
            <a:pPr marL="285750" indent="-285750">
              <a:buFont typeface="Arial" panose="020B0604020202020204" pitchFamily="34" charset="0"/>
              <a:buChar char="•"/>
            </a:pPr>
            <a:r>
              <a:rPr lang="en-GB" dirty="0">
                <a:solidFill>
                  <a:schemeClr val="tx1">
                    <a:lumMod val="50000"/>
                  </a:schemeClr>
                </a:solidFill>
              </a:rPr>
              <a:t>Word2vec (developed by google)</a:t>
            </a:r>
            <a:endParaRPr lang="ar-SA" dirty="0">
              <a:solidFill>
                <a:schemeClr val="tx1">
                  <a:lumMod val="50000"/>
                </a:schemeClr>
              </a:solidFill>
            </a:endParaRPr>
          </a:p>
          <a:p>
            <a:pPr marL="285750" indent="-285750">
              <a:buFont typeface="Arial" panose="020B0604020202020204" pitchFamily="34" charset="0"/>
              <a:buChar char="•"/>
            </a:pPr>
            <a:r>
              <a:rPr lang="en-GB" dirty="0" err="1">
                <a:solidFill>
                  <a:schemeClr val="tx1">
                    <a:lumMod val="50000"/>
                  </a:schemeClr>
                </a:solidFill>
              </a:rPr>
              <a:t>GloVe</a:t>
            </a:r>
            <a:r>
              <a:rPr lang="en-GB" dirty="0">
                <a:solidFill>
                  <a:schemeClr val="tx1">
                    <a:lumMod val="50000"/>
                  </a:schemeClr>
                </a:solidFill>
              </a:rPr>
              <a:t> (developed by Stanford)</a:t>
            </a:r>
          </a:p>
        </p:txBody>
      </p:sp>
    </p:spTree>
    <p:extLst>
      <p:ext uri="{BB962C8B-B14F-4D97-AF65-F5344CB8AC3E}">
        <p14:creationId xmlns:p14="http://schemas.microsoft.com/office/powerpoint/2010/main" val="4283237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E0A965-9E48-FA4A-819A-89E6A45CD755}"/>
              </a:ext>
            </a:extLst>
          </p:cNvPr>
          <p:cNvSpPr>
            <a:spLocks noGrp="1"/>
          </p:cNvSpPr>
          <p:nvPr>
            <p:ph type="title"/>
          </p:nvPr>
        </p:nvSpPr>
        <p:spPr>
          <a:xfrm>
            <a:off x="2390480" y="289919"/>
            <a:ext cx="8075240" cy="731837"/>
          </a:xfrm>
        </p:spPr>
        <p:txBody>
          <a:bodyPr>
            <a:normAutofit/>
          </a:bodyPr>
          <a:lstStyle/>
          <a:p>
            <a:r>
              <a:rPr lang="en-GB" sz="3200" dirty="0"/>
              <a:t>Word2vec Models </a:t>
            </a:r>
          </a:p>
        </p:txBody>
      </p:sp>
      <p:sp>
        <p:nvSpPr>
          <p:cNvPr id="3" name="Content Placeholder 2">
            <a:extLst>
              <a:ext uri="{FF2B5EF4-FFF2-40B4-BE49-F238E27FC236}">
                <a16:creationId xmlns:a16="http://schemas.microsoft.com/office/drawing/2014/main" id="{D832C28B-2AB5-CE43-8203-F4D6F354B6B6}"/>
              </a:ext>
            </a:extLst>
          </p:cNvPr>
          <p:cNvSpPr>
            <a:spLocks noGrp="1"/>
          </p:cNvSpPr>
          <p:nvPr>
            <p:ph idx="1"/>
          </p:nvPr>
        </p:nvSpPr>
        <p:spPr>
          <a:xfrm>
            <a:off x="611560" y="1484784"/>
            <a:ext cx="5400600" cy="4641379"/>
          </a:xfrm>
        </p:spPr>
        <p:txBody>
          <a:bodyPr/>
          <a:lstStyle/>
          <a:p>
            <a:r>
              <a:rPr lang="en-GB" sz="2400" dirty="0"/>
              <a:t>The cat </a:t>
            </a:r>
            <a:r>
              <a:rPr lang="en-GB" sz="2400" b="1" dirty="0">
                <a:solidFill>
                  <a:schemeClr val="accent1"/>
                </a:solidFill>
              </a:rPr>
              <a:t>ate</a:t>
            </a:r>
            <a:r>
              <a:rPr lang="en-GB" sz="2400" dirty="0"/>
              <a:t> the hat</a:t>
            </a:r>
          </a:p>
          <a:p>
            <a:endParaRPr lang="en-GB" sz="2400" dirty="0"/>
          </a:p>
          <a:p>
            <a:r>
              <a:rPr lang="en-GB" sz="2400" b="1" dirty="0">
                <a:solidFill>
                  <a:schemeClr val="bg2"/>
                </a:solidFill>
              </a:rPr>
              <a:t>CBOW</a:t>
            </a:r>
          </a:p>
          <a:p>
            <a:pPr lvl="1"/>
            <a:r>
              <a:rPr lang="en-GB" sz="2400" dirty="0"/>
              <a:t>Input (context words)</a:t>
            </a:r>
          </a:p>
          <a:p>
            <a:pPr lvl="1"/>
            <a:r>
              <a:rPr lang="en-GB" sz="2400" dirty="0"/>
              <a:t>Output (centre/target word) </a:t>
            </a:r>
            <a:r>
              <a:rPr lang="en-GB" sz="2400" b="1" dirty="0">
                <a:solidFill>
                  <a:schemeClr val="accent1"/>
                </a:solidFill>
              </a:rPr>
              <a:t>ate</a:t>
            </a:r>
          </a:p>
          <a:p>
            <a:endParaRPr lang="en-GB" sz="2400" dirty="0"/>
          </a:p>
          <a:p>
            <a:r>
              <a:rPr lang="en-GB" sz="2400" b="1" dirty="0">
                <a:solidFill>
                  <a:schemeClr val="bg2"/>
                </a:solidFill>
              </a:rPr>
              <a:t>Skip-gram</a:t>
            </a:r>
          </a:p>
          <a:p>
            <a:pPr lvl="1"/>
            <a:r>
              <a:rPr lang="en-GB" sz="2400" dirty="0"/>
              <a:t>Input (centre/target word) </a:t>
            </a:r>
            <a:r>
              <a:rPr lang="en-GB" sz="2400" b="1" dirty="0">
                <a:solidFill>
                  <a:schemeClr val="accent1"/>
                </a:solidFill>
              </a:rPr>
              <a:t>ate</a:t>
            </a:r>
            <a:r>
              <a:rPr lang="en-GB" sz="2400" dirty="0"/>
              <a:t> </a:t>
            </a:r>
          </a:p>
          <a:p>
            <a:pPr lvl="1"/>
            <a:r>
              <a:rPr lang="en-GB" sz="2400" dirty="0"/>
              <a:t>Output (context words)</a:t>
            </a:r>
          </a:p>
          <a:p>
            <a:endParaRPr lang="en-GB" dirty="0"/>
          </a:p>
        </p:txBody>
      </p:sp>
      <p:pic>
        <p:nvPicPr>
          <p:cNvPr id="4" name="Content Placeholder 5">
            <a:extLst>
              <a:ext uri="{FF2B5EF4-FFF2-40B4-BE49-F238E27FC236}">
                <a16:creationId xmlns:a16="http://schemas.microsoft.com/office/drawing/2014/main" id="{BB17E378-7CE8-744C-AA5B-6411F4052CAD}"/>
              </a:ext>
            </a:extLst>
          </p:cNvPr>
          <p:cNvPicPr>
            <a:picLocks noChangeAspect="1"/>
          </p:cNvPicPr>
          <p:nvPr/>
        </p:nvPicPr>
        <p:blipFill rotWithShape="1">
          <a:blip r:embed="rId2"/>
          <a:srcRect r="49543"/>
          <a:stretch/>
        </p:blipFill>
        <p:spPr>
          <a:xfrm>
            <a:off x="6134152" y="548680"/>
            <a:ext cx="2614464" cy="3082724"/>
          </a:xfrm>
          <a:prstGeom prst="rect">
            <a:avLst/>
          </a:prstGeom>
        </p:spPr>
      </p:pic>
      <p:pic>
        <p:nvPicPr>
          <p:cNvPr id="5" name="Content Placeholder 5">
            <a:extLst>
              <a:ext uri="{FF2B5EF4-FFF2-40B4-BE49-F238E27FC236}">
                <a16:creationId xmlns:a16="http://schemas.microsoft.com/office/drawing/2014/main" id="{569EFDEA-80D6-9240-803D-3021A39C215A}"/>
              </a:ext>
            </a:extLst>
          </p:cNvPr>
          <p:cNvPicPr>
            <a:picLocks noChangeAspect="1"/>
          </p:cNvPicPr>
          <p:nvPr/>
        </p:nvPicPr>
        <p:blipFill rotWithShape="1">
          <a:blip r:embed="rId2"/>
          <a:srcRect l="53173"/>
          <a:stretch/>
        </p:blipFill>
        <p:spPr>
          <a:xfrm>
            <a:off x="6134152" y="3485357"/>
            <a:ext cx="2426400" cy="3082724"/>
          </a:xfrm>
          <a:prstGeom prst="rect">
            <a:avLst/>
          </a:prstGeom>
        </p:spPr>
      </p:pic>
      <p:sp>
        <p:nvSpPr>
          <p:cNvPr id="6" name="Footer Placeholder 5">
            <a:extLst>
              <a:ext uri="{FF2B5EF4-FFF2-40B4-BE49-F238E27FC236}">
                <a16:creationId xmlns:a16="http://schemas.microsoft.com/office/drawing/2014/main" id="{B19845F6-FE35-417F-ACD0-03DA6F5502F2}"/>
              </a:ext>
            </a:extLst>
          </p:cNvPr>
          <p:cNvSpPr>
            <a:spLocks noGrp="1"/>
          </p:cNvSpPr>
          <p:nvPr>
            <p:ph type="ftr" sz="quarter" idx="11"/>
          </p:nvPr>
        </p:nvSpPr>
        <p:spPr/>
        <p:txBody>
          <a:bodyPr/>
          <a:lstStyle/>
          <a:p>
            <a:r>
              <a:rPr lang="en-GB"/>
              <a:t>Introduction to Text Analytics</a:t>
            </a:r>
          </a:p>
        </p:txBody>
      </p:sp>
      <p:sp>
        <p:nvSpPr>
          <p:cNvPr id="7" name="Slide Number Placeholder 6">
            <a:extLst>
              <a:ext uri="{FF2B5EF4-FFF2-40B4-BE49-F238E27FC236}">
                <a16:creationId xmlns:a16="http://schemas.microsoft.com/office/drawing/2014/main" id="{73837E9E-14E5-821B-BD90-9D4BA86D0284}"/>
              </a:ext>
            </a:extLst>
          </p:cNvPr>
          <p:cNvSpPr>
            <a:spLocks noGrp="1"/>
          </p:cNvSpPr>
          <p:nvPr>
            <p:ph type="sldNum" sz="quarter" idx="12"/>
          </p:nvPr>
        </p:nvSpPr>
        <p:spPr/>
        <p:txBody>
          <a:bodyPr/>
          <a:lstStyle/>
          <a:p>
            <a:fld id="{191E7B16-C11D-48A6-9FE1-93A9A96AC7E6}" type="slidenum">
              <a:rPr lang="en-GB" smtClean="0"/>
              <a:t>38</a:t>
            </a:fld>
            <a:endParaRPr lang="en-GB"/>
          </a:p>
        </p:txBody>
      </p:sp>
    </p:spTree>
    <p:extLst>
      <p:ext uri="{BB962C8B-B14F-4D97-AF65-F5344CB8AC3E}">
        <p14:creationId xmlns:p14="http://schemas.microsoft.com/office/powerpoint/2010/main" val="147237545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7246" y="672153"/>
            <a:ext cx="5657850" cy="870897"/>
          </a:xfrm>
        </p:spPr>
        <p:txBody>
          <a:bodyPr>
            <a:normAutofit fontScale="90000"/>
          </a:bodyPr>
          <a:lstStyle/>
          <a:p>
            <a:r>
              <a:rPr lang="en-US" dirty="0"/>
              <a:t>Dense embeddings you can download!</a:t>
            </a:r>
          </a:p>
        </p:txBody>
      </p:sp>
      <p:sp>
        <p:nvSpPr>
          <p:cNvPr id="3" name="Content Placeholder 2"/>
          <p:cNvSpPr>
            <a:spLocks noGrp="1"/>
          </p:cNvSpPr>
          <p:nvPr>
            <p:ph idx="1"/>
          </p:nvPr>
        </p:nvSpPr>
        <p:spPr>
          <a:xfrm>
            <a:off x="683568" y="1988840"/>
            <a:ext cx="7571528" cy="4197007"/>
          </a:xfrm>
        </p:spPr>
        <p:txBody>
          <a:bodyPr>
            <a:normAutofit/>
          </a:bodyPr>
          <a:lstStyle/>
          <a:p>
            <a:r>
              <a:rPr lang="en-GB" sz="2000" dirty="0"/>
              <a:t>You can find pre-trained models on huge corpora</a:t>
            </a:r>
          </a:p>
          <a:p>
            <a:r>
              <a:rPr lang="en-GB" sz="2000" b="1" dirty="0">
                <a:solidFill>
                  <a:schemeClr val="bg2"/>
                </a:solidFill>
              </a:rPr>
              <a:t>Examples:</a:t>
            </a:r>
          </a:p>
          <a:p>
            <a:pPr lvl="1"/>
            <a:r>
              <a:rPr lang="en-GB" sz="2000" dirty="0">
                <a:hlinkClick r:id="rId2"/>
              </a:rPr>
              <a:t>http://nlp.stanford.edu/projects/glove/</a:t>
            </a:r>
            <a:endParaRPr lang="en-GB" sz="2000" dirty="0"/>
          </a:p>
          <a:p>
            <a:pPr lvl="1"/>
            <a:r>
              <a:rPr lang="en-GB" sz="2000" dirty="0">
                <a:hlinkClick r:id="rId3"/>
              </a:rPr>
              <a:t>http://code.google.com/archive/p/word2vec/</a:t>
            </a:r>
            <a:endParaRPr lang="en-GB" sz="2000" dirty="0"/>
          </a:p>
          <a:p>
            <a:pPr lvl="1"/>
            <a:endParaRPr lang="en-GB" sz="2000" dirty="0"/>
          </a:p>
          <a:p>
            <a:pPr lvl="1"/>
            <a:r>
              <a:rPr lang="en-GB" sz="2000" dirty="0"/>
              <a:t>Another approach by Facebook “</a:t>
            </a:r>
            <a:r>
              <a:rPr lang="en-GB" sz="2000" dirty="0" err="1"/>
              <a:t>Fasttext</a:t>
            </a:r>
            <a:r>
              <a:rPr lang="en-GB" sz="2000" dirty="0"/>
              <a:t>” (</a:t>
            </a:r>
            <a:r>
              <a:rPr lang="en-CA" sz="2000" dirty="0"/>
              <a:t>Bojanowski </a:t>
            </a:r>
            <a:r>
              <a:rPr lang="en-GB" sz="2000" dirty="0"/>
              <a:t>2016) using skip-grams(faster to train) but with n-grams not whole words </a:t>
            </a:r>
            <a:r>
              <a:rPr lang="en-GB" sz="2000" dirty="0">
                <a:hlinkClick r:id="rId4"/>
              </a:rPr>
              <a:t>http://arxiv.org/abs/1607.04606</a:t>
            </a:r>
            <a:endParaRPr lang="en-GB" sz="2000" dirty="0"/>
          </a:p>
          <a:p>
            <a:pPr lvl="1"/>
            <a:endParaRPr lang="en-GB" sz="2000" dirty="0"/>
          </a:p>
          <a:p>
            <a:r>
              <a:rPr lang="en-GB" sz="2000" dirty="0"/>
              <a:t>You can load pretrained embeddings to initialize your NN weights. </a:t>
            </a:r>
            <a:r>
              <a:rPr lang="en-US" sz="2000" dirty="0"/>
              <a:t>Useful in practice but know they encode </a:t>
            </a:r>
            <a:r>
              <a:rPr lang="en-US" sz="2000" b="1" dirty="0">
                <a:solidFill>
                  <a:schemeClr val="bg2"/>
                </a:solidFill>
              </a:rPr>
              <a:t>cultural stereotypes (Bias)</a:t>
            </a:r>
          </a:p>
          <a:p>
            <a:endParaRPr lang="en-GB" sz="2000" dirty="0"/>
          </a:p>
          <a:p>
            <a:endParaRPr lang="en-US" dirty="0"/>
          </a:p>
        </p:txBody>
      </p:sp>
      <p:sp>
        <p:nvSpPr>
          <p:cNvPr id="4" name="Footer Placeholder 3">
            <a:extLst>
              <a:ext uri="{FF2B5EF4-FFF2-40B4-BE49-F238E27FC236}">
                <a16:creationId xmlns:a16="http://schemas.microsoft.com/office/drawing/2014/main" id="{B7C56F67-70A0-D803-AE64-58C1A430EEE3}"/>
              </a:ext>
            </a:extLst>
          </p:cNvPr>
          <p:cNvSpPr>
            <a:spLocks noGrp="1"/>
          </p:cNvSpPr>
          <p:nvPr>
            <p:ph type="ftr" sz="quarter" idx="11"/>
          </p:nvPr>
        </p:nvSpPr>
        <p:spPr/>
        <p:txBody>
          <a:bodyPr/>
          <a:lstStyle/>
          <a:p>
            <a:r>
              <a:rPr lang="en-GB"/>
              <a:t>Introduction to Text Analytics</a:t>
            </a:r>
          </a:p>
        </p:txBody>
      </p:sp>
      <p:sp>
        <p:nvSpPr>
          <p:cNvPr id="5" name="Slide Number Placeholder 4">
            <a:extLst>
              <a:ext uri="{FF2B5EF4-FFF2-40B4-BE49-F238E27FC236}">
                <a16:creationId xmlns:a16="http://schemas.microsoft.com/office/drawing/2014/main" id="{BD164211-1FD8-1AB1-94F7-A92D5AC0BED7}"/>
              </a:ext>
            </a:extLst>
          </p:cNvPr>
          <p:cNvSpPr>
            <a:spLocks noGrp="1"/>
          </p:cNvSpPr>
          <p:nvPr>
            <p:ph type="sldNum" sz="quarter" idx="12"/>
          </p:nvPr>
        </p:nvSpPr>
        <p:spPr/>
        <p:txBody>
          <a:bodyPr/>
          <a:lstStyle/>
          <a:p>
            <a:fld id="{191E7B16-C11D-48A6-9FE1-93A9A96AC7E6}" type="slidenum">
              <a:rPr lang="en-GB" smtClean="0"/>
              <a:t>39</a:t>
            </a:fld>
            <a:endParaRPr lang="en-GB"/>
          </a:p>
        </p:txBody>
      </p:sp>
    </p:spTree>
    <p:extLst>
      <p:ext uri="{BB962C8B-B14F-4D97-AF65-F5344CB8AC3E}">
        <p14:creationId xmlns:p14="http://schemas.microsoft.com/office/powerpoint/2010/main" val="758297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1BB7D5-4D99-D346-A8FB-3CAA28AEB76C}"/>
              </a:ext>
            </a:extLst>
          </p:cNvPr>
          <p:cNvSpPr>
            <a:spLocks noGrp="1"/>
          </p:cNvSpPr>
          <p:nvPr>
            <p:ph type="title"/>
          </p:nvPr>
        </p:nvSpPr>
        <p:spPr>
          <a:xfrm>
            <a:off x="2195736" y="332656"/>
            <a:ext cx="8075240" cy="998984"/>
          </a:xfrm>
        </p:spPr>
        <p:txBody>
          <a:bodyPr/>
          <a:lstStyle/>
          <a:p>
            <a:r>
              <a:rPr lang="en-US" dirty="0"/>
              <a:t>Value from Text ?</a:t>
            </a:r>
          </a:p>
        </p:txBody>
      </p:sp>
      <p:sp>
        <p:nvSpPr>
          <p:cNvPr id="3" name="Content Placeholder 2">
            <a:extLst>
              <a:ext uri="{FF2B5EF4-FFF2-40B4-BE49-F238E27FC236}">
                <a16:creationId xmlns:a16="http://schemas.microsoft.com/office/drawing/2014/main" id="{0AB421FC-66D7-3F40-A3EB-8F89106692D9}"/>
              </a:ext>
            </a:extLst>
          </p:cNvPr>
          <p:cNvSpPr>
            <a:spLocks noGrp="1"/>
          </p:cNvSpPr>
          <p:nvPr>
            <p:ph idx="1"/>
          </p:nvPr>
        </p:nvSpPr>
        <p:spPr>
          <a:xfrm>
            <a:off x="611560" y="1628800"/>
            <a:ext cx="8075240" cy="4497363"/>
          </a:xfrm>
        </p:spPr>
        <p:txBody>
          <a:bodyPr>
            <a:normAutofit/>
          </a:bodyPr>
          <a:lstStyle/>
          <a:p>
            <a:r>
              <a:rPr lang="en-CA" sz="2400" dirty="0"/>
              <a:t>Classify an email message as either legitimate or spam</a:t>
            </a:r>
          </a:p>
          <a:p>
            <a:pPr lvl="1"/>
            <a:r>
              <a:rPr lang="en-CA" sz="2400" dirty="0"/>
              <a:t>From content of the email</a:t>
            </a:r>
          </a:p>
          <a:p>
            <a:pPr lvl="1"/>
            <a:endParaRPr lang="en-CA" sz="2400" dirty="0"/>
          </a:p>
          <a:p>
            <a:r>
              <a:rPr lang="en-CA" sz="2400" dirty="0"/>
              <a:t>Learn about the opinion of your customer on your product/service. ( or the competitors) </a:t>
            </a:r>
          </a:p>
          <a:p>
            <a:pPr lvl="1"/>
            <a:r>
              <a:rPr lang="en-CA" sz="2400" dirty="0"/>
              <a:t>From individual’s comments  or tweets. </a:t>
            </a:r>
          </a:p>
          <a:p>
            <a:pPr lvl="1"/>
            <a:endParaRPr lang="en-CA" sz="2400" dirty="0"/>
          </a:p>
          <a:p>
            <a:r>
              <a:rPr lang="en-CA" sz="2400" dirty="0"/>
              <a:t>Find out if a message is a complaint or an inquiry. </a:t>
            </a:r>
          </a:p>
          <a:p>
            <a:pPr lvl="1"/>
            <a:r>
              <a:rPr lang="en-CA" sz="2400" dirty="0"/>
              <a:t>From subject line and content of a message</a:t>
            </a:r>
          </a:p>
          <a:p>
            <a:endParaRPr lang="en-US" dirty="0"/>
          </a:p>
        </p:txBody>
      </p:sp>
      <p:sp>
        <p:nvSpPr>
          <p:cNvPr id="5" name="Footer Placeholder 4">
            <a:extLst>
              <a:ext uri="{FF2B5EF4-FFF2-40B4-BE49-F238E27FC236}">
                <a16:creationId xmlns:a16="http://schemas.microsoft.com/office/drawing/2014/main" id="{026CAC56-5356-F242-8737-A9C067BDF245}"/>
              </a:ext>
            </a:extLst>
          </p:cNvPr>
          <p:cNvSpPr>
            <a:spLocks noGrp="1"/>
          </p:cNvSpPr>
          <p:nvPr>
            <p:ph type="ftr" sz="quarter" idx="11"/>
          </p:nvPr>
        </p:nvSpPr>
        <p:spPr/>
        <p:txBody>
          <a:bodyPr/>
          <a:lstStyle/>
          <a:p>
            <a:r>
              <a:rPr lang="en-CA"/>
              <a:t>Introduction to Text Analytics</a:t>
            </a:r>
            <a:endParaRPr lang="en-US"/>
          </a:p>
        </p:txBody>
      </p:sp>
      <p:sp>
        <p:nvSpPr>
          <p:cNvPr id="6" name="Slide Number Placeholder 5">
            <a:extLst>
              <a:ext uri="{FF2B5EF4-FFF2-40B4-BE49-F238E27FC236}">
                <a16:creationId xmlns:a16="http://schemas.microsoft.com/office/drawing/2014/main" id="{A3148E55-BD0D-0047-A897-4F445F48D731}"/>
              </a:ext>
            </a:extLst>
          </p:cNvPr>
          <p:cNvSpPr>
            <a:spLocks noGrp="1"/>
          </p:cNvSpPr>
          <p:nvPr>
            <p:ph type="sldNum" sz="quarter" idx="12"/>
          </p:nvPr>
        </p:nvSpPr>
        <p:spPr/>
        <p:txBody>
          <a:bodyPr/>
          <a:lstStyle/>
          <a:p>
            <a:fld id="{D4D00EC4-6CD1-8543-910C-F73FD8338FFF}" type="slidenum">
              <a:rPr lang="en-US" smtClean="0"/>
              <a:t>4</a:t>
            </a:fld>
            <a:endParaRPr lang="en-US"/>
          </a:p>
        </p:txBody>
      </p:sp>
    </p:spTree>
    <p:extLst>
      <p:ext uri="{BB962C8B-B14F-4D97-AF65-F5344CB8AC3E}">
        <p14:creationId xmlns:p14="http://schemas.microsoft.com/office/powerpoint/2010/main" val="2219595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6B2B7D-3824-CC4B-9F94-7B5F765399CA}"/>
              </a:ext>
            </a:extLst>
          </p:cNvPr>
          <p:cNvSpPr>
            <a:spLocks noGrp="1"/>
          </p:cNvSpPr>
          <p:nvPr>
            <p:ph type="title"/>
          </p:nvPr>
        </p:nvSpPr>
        <p:spPr>
          <a:xfrm>
            <a:off x="2771800" y="-6978"/>
            <a:ext cx="8075240" cy="998984"/>
          </a:xfrm>
        </p:spPr>
        <p:txBody>
          <a:bodyPr/>
          <a:lstStyle/>
          <a:p>
            <a:r>
              <a:rPr lang="en-GB" dirty="0"/>
              <a:t>Deep Learning for NLP</a:t>
            </a:r>
          </a:p>
        </p:txBody>
      </p:sp>
      <p:sp>
        <p:nvSpPr>
          <p:cNvPr id="3" name="Content Placeholder 2">
            <a:extLst>
              <a:ext uri="{FF2B5EF4-FFF2-40B4-BE49-F238E27FC236}">
                <a16:creationId xmlns:a16="http://schemas.microsoft.com/office/drawing/2014/main" id="{7E3A05C1-5D6D-B74B-A4EC-0E55AA6D9887}"/>
              </a:ext>
            </a:extLst>
          </p:cNvPr>
          <p:cNvSpPr>
            <a:spLocks noGrp="1"/>
          </p:cNvSpPr>
          <p:nvPr>
            <p:ph idx="1"/>
          </p:nvPr>
        </p:nvSpPr>
        <p:spPr>
          <a:xfrm>
            <a:off x="611560" y="1268760"/>
            <a:ext cx="8075240" cy="4857403"/>
          </a:xfrm>
        </p:spPr>
        <p:txBody>
          <a:bodyPr/>
          <a:lstStyle/>
          <a:p>
            <a:r>
              <a:rPr lang="en-GB" sz="2400" dirty="0"/>
              <a:t>Deep Learning models have revolutionized the fields text analytics &amp; NLP </a:t>
            </a:r>
          </a:p>
          <a:p>
            <a:endParaRPr lang="en-GB" sz="2400" dirty="0"/>
          </a:p>
          <a:p>
            <a:r>
              <a:rPr lang="en-GB" sz="2400" dirty="0"/>
              <a:t>Encode grammatical structure of the language from text examples  ( less domain knowledge)</a:t>
            </a:r>
          </a:p>
          <a:p>
            <a:endParaRPr lang="en-GB" sz="2400" dirty="0"/>
          </a:p>
          <a:p>
            <a:r>
              <a:rPr lang="en-GB" sz="2400" dirty="0"/>
              <a:t>Compute rich language features from data with limited human intervention</a:t>
            </a:r>
          </a:p>
          <a:p>
            <a:endParaRPr lang="en-GB" sz="2400" dirty="0"/>
          </a:p>
          <a:p>
            <a:r>
              <a:rPr lang="en-GB" sz="2400" dirty="0"/>
              <a:t>Can model sequence and long term dependencies in text </a:t>
            </a:r>
          </a:p>
          <a:p>
            <a:pPr marL="0" indent="0">
              <a:buNone/>
            </a:pPr>
            <a:endParaRPr lang="en-GB" dirty="0"/>
          </a:p>
        </p:txBody>
      </p:sp>
      <p:sp>
        <p:nvSpPr>
          <p:cNvPr id="4" name="Footer Placeholder 3">
            <a:extLst>
              <a:ext uri="{FF2B5EF4-FFF2-40B4-BE49-F238E27FC236}">
                <a16:creationId xmlns:a16="http://schemas.microsoft.com/office/drawing/2014/main" id="{81821145-EB7D-A885-80A4-F545D4DA92C7}"/>
              </a:ext>
            </a:extLst>
          </p:cNvPr>
          <p:cNvSpPr>
            <a:spLocks noGrp="1"/>
          </p:cNvSpPr>
          <p:nvPr>
            <p:ph type="ftr" sz="quarter" idx="11"/>
          </p:nvPr>
        </p:nvSpPr>
        <p:spPr/>
        <p:txBody>
          <a:bodyPr/>
          <a:lstStyle/>
          <a:p>
            <a:r>
              <a:rPr lang="en-GB"/>
              <a:t>Introduction to Text Analytics</a:t>
            </a:r>
          </a:p>
        </p:txBody>
      </p:sp>
      <p:sp>
        <p:nvSpPr>
          <p:cNvPr id="5" name="Slide Number Placeholder 4">
            <a:extLst>
              <a:ext uri="{FF2B5EF4-FFF2-40B4-BE49-F238E27FC236}">
                <a16:creationId xmlns:a16="http://schemas.microsoft.com/office/drawing/2014/main" id="{C7F22DE0-6DA9-020E-8D40-EF3DCA25D4EE}"/>
              </a:ext>
            </a:extLst>
          </p:cNvPr>
          <p:cNvSpPr>
            <a:spLocks noGrp="1"/>
          </p:cNvSpPr>
          <p:nvPr>
            <p:ph type="sldNum" sz="quarter" idx="12"/>
          </p:nvPr>
        </p:nvSpPr>
        <p:spPr/>
        <p:txBody>
          <a:bodyPr/>
          <a:lstStyle/>
          <a:p>
            <a:fld id="{191E7B16-C11D-48A6-9FE1-93A9A96AC7E6}" type="slidenum">
              <a:rPr lang="en-GB" smtClean="0"/>
              <a:t>40</a:t>
            </a:fld>
            <a:endParaRPr lang="en-GB"/>
          </a:p>
        </p:txBody>
      </p:sp>
    </p:spTree>
    <p:extLst>
      <p:ext uri="{BB962C8B-B14F-4D97-AF65-F5344CB8AC3E}">
        <p14:creationId xmlns:p14="http://schemas.microsoft.com/office/powerpoint/2010/main" val="869799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A0B936-0AD6-0C4A-BA7F-13F391D05171}"/>
              </a:ext>
            </a:extLst>
          </p:cNvPr>
          <p:cNvSpPr>
            <a:spLocks noGrp="1"/>
          </p:cNvSpPr>
          <p:nvPr>
            <p:ph type="title"/>
          </p:nvPr>
        </p:nvSpPr>
        <p:spPr>
          <a:xfrm>
            <a:off x="2267744" y="65314"/>
            <a:ext cx="8075240" cy="998984"/>
          </a:xfrm>
        </p:spPr>
        <p:txBody>
          <a:bodyPr/>
          <a:lstStyle/>
          <a:p>
            <a:r>
              <a:rPr lang="en-GB" dirty="0"/>
              <a:t>Sequence models for text</a:t>
            </a:r>
          </a:p>
        </p:txBody>
      </p:sp>
      <p:sp>
        <p:nvSpPr>
          <p:cNvPr id="3" name="Content Placeholder 2">
            <a:extLst>
              <a:ext uri="{FF2B5EF4-FFF2-40B4-BE49-F238E27FC236}">
                <a16:creationId xmlns:a16="http://schemas.microsoft.com/office/drawing/2014/main" id="{F0B9B678-22A9-0F47-8855-2A819E6C91A3}"/>
              </a:ext>
            </a:extLst>
          </p:cNvPr>
          <p:cNvSpPr>
            <a:spLocks noGrp="1"/>
          </p:cNvSpPr>
          <p:nvPr>
            <p:ph idx="1"/>
          </p:nvPr>
        </p:nvSpPr>
        <p:spPr>
          <a:xfrm>
            <a:off x="611560" y="1484784"/>
            <a:ext cx="8075240" cy="4641379"/>
          </a:xfrm>
        </p:spPr>
        <p:txBody>
          <a:bodyPr/>
          <a:lstStyle/>
          <a:p>
            <a:r>
              <a:rPr lang="en-CA" sz="2400" b="1" dirty="0">
                <a:solidFill>
                  <a:schemeClr val="bg2"/>
                </a:solidFill>
              </a:rPr>
              <a:t>RNN </a:t>
            </a:r>
            <a:r>
              <a:rPr lang="en-CA" sz="2400" dirty="0"/>
              <a:t>is a sequential model that can perceive the text as a sequence of characters &amp; words. </a:t>
            </a:r>
          </a:p>
          <a:p>
            <a:endParaRPr lang="en-CA" sz="2400" dirty="0"/>
          </a:p>
          <a:p>
            <a:r>
              <a:rPr lang="en-US" sz="2400" dirty="0"/>
              <a:t>Unlike other NN models:</a:t>
            </a:r>
          </a:p>
          <a:p>
            <a:pPr lvl="1"/>
            <a:r>
              <a:rPr lang="en-US" sz="2000" dirty="0">
                <a:solidFill>
                  <a:schemeClr val="bg2"/>
                </a:solidFill>
              </a:rPr>
              <a:t>Take sequential input of any length</a:t>
            </a:r>
          </a:p>
          <a:p>
            <a:pPr lvl="1"/>
            <a:r>
              <a:rPr lang="en-CA" sz="2000" dirty="0">
                <a:solidFill>
                  <a:schemeClr val="bg2"/>
                </a:solidFill>
              </a:rPr>
              <a:t>Share parameters over time </a:t>
            </a:r>
          </a:p>
          <a:p>
            <a:endParaRPr lang="en-GB" dirty="0"/>
          </a:p>
        </p:txBody>
      </p:sp>
      <p:pic>
        <p:nvPicPr>
          <p:cNvPr id="4" name="Content Placeholder 4">
            <a:extLst>
              <a:ext uri="{FF2B5EF4-FFF2-40B4-BE49-F238E27FC236}">
                <a16:creationId xmlns:a16="http://schemas.microsoft.com/office/drawing/2014/main" id="{68EEA4AF-F5BF-3042-B51F-A6B99B541307}"/>
              </a:ext>
            </a:extLst>
          </p:cNvPr>
          <p:cNvPicPr>
            <a:picLocks noChangeAspect="1"/>
          </p:cNvPicPr>
          <p:nvPr/>
        </p:nvPicPr>
        <p:blipFill rotWithShape="1">
          <a:blip r:embed="rId2"/>
          <a:srcRect t="8657" r="81816" b="8460"/>
          <a:stretch/>
        </p:blipFill>
        <p:spPr>
          <a:xfrm>
            <a:off x="6012160" y="2348880"/>
            <a:ext cx="1778240" cy="3168352"/>
          </a:xfrm>
          <a:prstGeom prst="rect">
            <a:avLst/>
          </a:prstGeom>
        </p:spPr>
      </p:pic>
      <p:sp>
        <p:nvSpPr>
          <p:cNvPr id="5" name="TextBox 4">
            <a:extLst>
              <a:ext uri="{FF2B5EF4-FFF2-40B4-BE49-F238E27FC236}">
                <a16:creationId xmlns:a16="http://schemas.microsoft.com/office/drawing/2014/main" id="{38AEF946-9EE9-B241-8FF9-59A15983F972}"/>
              </a:ext>
            </a:extLst>
          </p:cNvPr>
          <p:cNvSpPr txBox="1"/>
          <p:nvPr/>
        </p:nvSpPr>
        <p:spPr>
          <a:xfrm>
            <a:off x="611560" y="4460390"/>
            <a:ext cx="5400600" cy="1754326"/>
          </a:xfrm>
          <a:prstGeom prst="rect">
            <a:avLst/>
          </a:prstGeom>
          <a:solidFill>
            <a:schemeClr val="tx2">
              <a:lumMod val="20000"/>
              <a:lumOff val="80000"/>
            </a:schemeClr>
          </a:solidFill>
        </p:spPr>
        <p:txBody>
          <a:bodyPr wrap="square" rtlCol="0">
            <a:spAutoFit/>
          </a:bodyPr>
          <a:lstStyle/>
          <a:p>
            <a:r>
              <a:rPr lang="en-CA" dirty="0"/>
              <a:t>Vanishing/exploding gradients are a problem in RNN</a:t>
            </a:r>
          </a:p>
          <a:p>
            <a:endParaRPr lang="en-CA" dirty="0"/>
          </a:p>
          <a:p>
            <a:r>
              <a:rPr lang="en-CA" dirty="0"/>
              <a:t>Variations of RNNs , </a:t>
            </a:r>
            <a:r>
              <a:rPr lang="en-CA" b="1" dirty="0"/>
              <a:t>LSTM and GRU </a:t>
            </a:r>
            <a:r>
              <a:rPr lang="en-CA" dirty="0"/>
              <a:t>, use </a:t>
            </a:r>
            <a:r>
              <a:rPr lang="en-CA" b="1" dirty="0">
                <a:solidFill>
                  <a:srgbClr val="C00000"/>
                </a:solidFill>
              </a:rPr>
              <a:t>gates to control information </a:t>
            </a:r>
            <a:r>
              <a:rPr lang="en-CA" dirty="0"/>
              <a:t>flow</a:t>
            </a:r>
          </a:p>
          <a:p>
            <a:r>
              <a:rPr lang="en-CA" dirty="0"/>
              <a:t>( add notion of </a:t>
            </a:r>
            <a:r>
              <a:rPr lang="en-CA" b="1" dirty="0">
                <a:solidFill>
                  <a:srgbClr val="C00000"/>
                </a:solidFill>
              </a:rPr>
              <a:t>memory</a:t>
            </a:r>
            <a:r>
              <a:rPr lang="en-CA" dirty="0"/>
              <a:t>) </a:t>
            </a:r>
            <a:endParaRPr lang="en-GB" dirty="0"/>
          </a:p>
          <a:p>
            <a:endParaRPr lang="en-CA" dirty="0"/>
          </a:p>
        </p:txBody>
      </p:sp>
      <p:sp>
        <p:nvSpPr>
          <p:cNvPr id="6" name="Footer Placeholder 5">
            <a:extLst>
              <a:ext uri="{FF2B5EF4-FFF2-40B4-BE49-F238E27FC236}">
                <a16:creationId xmlns:a16="http://schemas.microsoft.com/office/drawing/2014/main" id="{C32CFD4F-92B8-963D-0390-8B0F3020B269}"/>
              </a:ext>
            </a:extLst>
          </p:cNvPr>
          <p:cNvSpPr>
            <a:spLocks noGrp="1"/>
          </p:cNvSpPr>
          <p:nvPr>
            <p:ph type="ftr" sz="quarter" idx="11"/>
          </p:nvPr>
        </p:nvSpPr>
        <p:spPr/>
        <p:txBody>
          <a:bodyPr/>
          <a:lstStyle/>
          <a:p>
            <a:r>
              <a:rPr lang="en-GB"/>
              <a:t>Introduction to Text Analytics</a:t>
            </a:r>
          </a:p>
        </p:txBody>
      </p:sp>
      <p:sp>
        <p:nvSpPr>
          <p:cNvPr id="7" name="Slide Number Placeholder 6">
            <a:extLst>
              <a:ext uri="{FF2B5EF4-FFF2-40B4-BE49-F238E27FC236}">
                <a16:creationId xmlns:a16="http://schemas.microsoft.com/office/drawing/2014/main" id="{2D367984-A4E8-D12A-FDB9-82B7621E88B4}"/>
              </a:ext>
            </a:extLst>
          </p:cNvPr>
          <p:cNvSpPr>
            <a:spLocks noGrp="1"/>
          </p:cNvSpPr>
          <p:nvPr>
            <p:ph type="sldNum" sz="quarter" idx="12"/>
          </p:nvPr>
        </p:nvSpPr>
        <p:spPr/>
        <p:txBody>
          <a:bodyPr/>
          <a:lstStyle/>
          <a:p>
            <a:fld id="{191E7B16-C11D-48A6-9FE1-93A9A96AC7E6}" type="slidenum">
              <a:rPr lang="en-GB" smtClean="0"/>
              <a:t>41</a:t>
            </a:fld>
            <a:endParaRPr lang="en-GB"/>
          </a:p>
        </p:txBody>
      </p:sp>
    </p:spTree>
    <p:extLst>
      <p:ext uri="{BB962C8B-B14F-4D97-AF65-F5344CB8AC3E}">
        <p14:creationId xmlns:p14="http://schemas.microsoft.com/office/powerpoint/2010/main" val="423494799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D7D30CC-91AF-4845-B034-17E8B56B50A7}"/>
              </a:ext>
            </a:extLst>
          </p:cNvPr>
          <p:cNvSpPr>
            <a:spLocks noGrp="1"/>
          </p:cNvSpPr>
          <p:nvPr>
            <p:ph type="title"/>
          </p:nvPr>
        </p:nvSpPr>
        <p:spPr>
          <a:xfrm>
            <a:off x="2085720" y="220416"/>
            <a:ext cx="8075240" cy="760312"/>
          </a:xfrm>
        </p:spPr>
        <p:txBody>
          <a:bodyPr>
            <a:normAutofit fontScale="90000"/>
          </a:bodyPr>
          <a:lstStyle/>
          <a:p>
            <a:r>
              <a:rPr lang="en-GB" dirty="0"/>
              <a:t>RNN models in NLP Applications</a:t>
            </a:r>
          </a:p>
        </p:txBody>
      </p:sp>
      <p:pic>
        <p:nvPicPr>
          <p:cNvPr id="7" name="Content Placeholder 5">
            <a:extLst>
              <a:ext uri="{FF2B5EF4-FFF2-40B4-BE49-F238E27FC236}">
                <a16:creationId xmlns:a16="http://schemas.microsoft.com/office/drawing/2014/main" id="{E861657A-A6A8-D641-B973-5470E121867F}"/>
              </a:ext>
            </a:extLst>
          </p:cNvPr>
          <p:cNvPicPr>
            <a:picLocks noGrp="1" noChangeAspect="1"/>
          </p:cNvPicPr>
          <p:nvPr>
            <p:ph sz="half" idx="1"/>
          </p:nvPr>
        </p:nvPicPr>
        <p:blipFill>
          <a:blip r:embed="rId3"/>
          <a:stretch>
            <a:fillRect/>
          </a:stretch>
        </p:blipFill>
        <p:spPr>
          <a:xfrm>
            <a:off x="251520" y="2708920"/>
            <a:ext cx="4464496" cy="2284935"/>
          </a:xfrm>
        </p:spPr>
      </p:pic>
      <p:pic>
        <p:nvPicPr>
          <p:cNvPr id="8" name="Content Placeholder 5">
            <a:extLst>
              <a:ext uri="{FF2B5EF4-FFF2-40B4-BE49-F238E27FC236}">
                <a16:creationId xmlns:a16="http://schemas.microsoft.com/office/drawing/2014/main" id="{344DAF36-5DA2-0D4C-A7E1-EBABEE2E4F20}"/>
              </a:ext>
            </a:extLst>
          </p:cNvPr>
          <p:cNvPicPr>
            <a:picLocks noGrp="1" noChangeAspect="1"/>
          </p:cNvPicPr>
          <p:nvPr>
            <p:ph sz="half" idx="2"/>
          </p:nvPr>
        </p:nvPicPr>
        <p:blipFill>
          <a:blip r:embed="rId4"/>
          <a:stretch>
            <a:fillRect/>
          </a:stretch>
        </p:blipFill>
        <p:spPr>
          <a:xfrm>
            <a:off x="4860032" y="2174455"/>
            <a:ext cx="3835400" cy="2819400"/>
          </a:xfrm>
        </p:spPr>
      </p:pic>
      <p:sp>
        <p:nvSpPr>
          <p:cNvPr id="9" name="TextBox 8">
            <a:extLst>
              <a:ext uri="{FF2B5EF4-FFF2-40B4-BE49-F238E27FC236}">
                <a16:creationId xmlns:a16="http://schemas.microsoft.com/office/drawing/2014/main" id="{7AEA8B24-8074-E74E-B380-294F3AC3F328}"/>
              </a:ext>
            </a:extLst>
          </p:cNvPr>
          <p:cNvSpPr txBox="1"/>
          <p:nvPr/>
        </p:nvSpPr>
        <p:spPr>
          <a:xfrm>
            <a:off x="1043608" y="1828509"/>
            <a:ext cx="2084225" cy="369332"/>
          </a:xfrm>
          <a:prstGeom prst="rect">
            <a:avLst/>
          </a:prstGeom>
          <a:noFill/>
        </p:spPr>
        <p:txBody>
          <a:bodyPr wrap="none" rtlCol="0">
            <a:spAutoFit/>
          </a:bodyPr>
          <a:lstStyle/>
          <a:p>
            <a:r>
              <a:rPr lang="en-GB" dirty="0"/>
              <a:t>Machine Translation</a:t>
            </a:r>
          </a:p>
        </p:txBody>
      </p:sp>
      <p:sp>
        <p:nvSpPr>
          <p:cNvPr id="10" name="TextBox 9">
            <a:extLst>
              <a:ext uri="{FF2B5EF4-FFF2-40B4-BE49-F238E27FC236}">
                <a16:creationId xmlns:a16="http://schemas.microsoft.com/office/drawing/2014/main" id="{54C9FAB8-79F1-FE43-81EF-3BD9FBE257C6}"/>
              </a:ext>
            </a:extLst>
          </p:cNvPr>
          <p:cNvSpPr txBox="1"/>
          <p:nvPr/>
        </p:nvSpPr>
        <p:spPr>
          <a:xfrm>
            <a:off x="5681140" y="1758960"/>
            <a:ext cx="2419252" cy="369332"/>
          </a:xfrm>
          <a:prstGeom prst="rect">
            <a:avLst/>
          </a:prstGeom>
          <a:noFill/>
        </p:spPr>
        <p:txBody>
          <a:bodyPr wrap="none" rtlCol="0">
            <a:spAutoFit/>
          </a:bodyPr>
          <a:lstStyle/>
          <a:p>
            <a:r>
              <a:rPr lang="en-GB" dirty="0"/>
              <a:t>Sentiment Classification</a:t>
            </a:r>
          </a:p>
        </p:txBody>
      </p:sp>
      <p:sp>
        <p:nvSpPr>
          <p:cNvPr id="12" name="TextBox 11">
            <a:extLst>
              <a:ext uri="{FF2B5EF4-FFF2-40B4-BE49-F238E27FC236}">
                <a16:creationId xmlns:a16="http://schemas.microsoft.com/office/drawing/2014/main" id="{D0F5BFCA-8427-724F-996C-C895545BAEB7}"/>
              </a:ext>
            </a:extLst>
          </p:cNvPr>
          <p:cNvSpPr txBox="1"/>
          <p:nvPr/>
        </p:nvSpPr>
        <p:spPr>
          <a:xfrm>
            <a:off x="1043608" y="5445224"/>
            <a:ext cx="3882538" cy="923330"/>
          </a:xfrm>
          <a:prstGeom prst="rect">
            <a:avLst/>
          </a:prstGeom>
          <a:noFill/>
        </p:spPr>
        <p:txBody>
          <a:bodyPr wrap="none" rtlCol="0">
            <a:spAutoFit/>
          </a:bodyPr>
          <a:lstStyle/>
          <a:p>
            <a:pPr rtl="1"/>
            <a:r>
              <a:rPr lang="en-GB" dirty="0"/>
              <a:t>Interesting Reads:</a:t>
            </a:r>
          </a:p>
          <a:p>
            <a:pPr rtl="1"/>
            <a:r>
              <a:rPr lang="en-GB" dirty="0">
                <a:hlinkClick r:id="rId5"/>
              </a:rPr>
              <a:t>Understanding LSTMs</a:t>
            </a:r>
            <a:endParaRPr lang="en-GB" dirty="0"/>
          </a:p>
          <a:p>
            <a:pPr rtl="1"/>
            <a:r>
              <a:rPr lang="en-GB" dirty="0">
                <a:hlinkClick r:id="rId6"/>
              </a:rPr>
              <a:t>Recurrent Neural Networks cheat sheet</a:t>
            </a:r>
            <a:endParaRPr lang="en-GB" dirty="0"/>
          </a:p>
        </p:txBody>
      </p:sp>
      <p:sp>
        <p:nvSpPr>
          <p:cNvPr id="2" name="Footer Placeholder 1">
            <a:extLst>
              <a:ext uri="{FF2B5EF4-FFF2-40B4-BE49-F238E27FC236}">
                <a16:creationId xmlns:a16="http://schemas.microsoft.com/office/drawing/2014/main" id="{9F1373A9-F540-B3E4-9300-EE33ED870218}"/>
              </a:ext>
            </a:extLst>
          </p:cNvPr>
          <p:cNvSpPr>
            <a:spLocks noGrp="1"/>
          </p:cNvSpPr>
          <p:nvPr>
            <p:ph type="ftr" sz="quarter" idx="11"/>
          </p:nvPr>
        </p:nvSpPr>
        <p:spPr/>
        <p:txBody>
          <a:bodyPr/>
          <a:lstStyle/>
          <a:p>
            <a:r>
              <a:rPr lang="en-GB"/>
              <a:t>Introduction to Text Analytics</a:t>
            </a:r>
          </a:p>
        </p:txBody>
      </p:sp>
      <p:sp>
        <p:nvSpPr>
          <p:cNvPr id="3" name="Slide Number Placeholder 2">
            <a:extLst>
              <a:ext uri="{FF2B5EF4-FFF2-40B4-BE49-F238E27FC236}">
                <a16:creationId xmlns:a16="http://schemas.microsoft.com/office/drawing/2014/main" id="{5F798CCB-EA3D-E4D2-5B88-FFB2035204E3}"/>
              </a:ext>
            </a:extLst>
          </p:cNvPr>
          <p:cNvSpPr>
            <a:spLocks noGrp="1"/>
          </p:cNvSpPr>
          <p:nvPr>
            <p:ph type="sldNum" sz="quarter" idx="12"/>
          </p:nvPr>
        </p:nvSpPr>
        <p:spPr/>
        <p:txBody>
          <a:bodyPr/>
          <a:lstStyle/>
          <a:p>
            <a:fld id="{191E7B16-C11D-48A6-9FE1-93A9A96AC7E6}" type="slidenum">
              <a:rPr lang="en-GB" smtClean="0"/>
              <a:t>42</a:t>
            </a:fld>
            <a:endParaRPr lang="en-GB"/>
          </a:p>
        </p:txBody>
      </p:sp>
    </p:spTree>
    <p:extLst>
      <p:ext uri="{BB962C8B-B14F-4D97-AF65-F5344CB8AC3E}">
        <p14:creationId xmlns:p14="http://schemas.microsoft.com/office/powerpoint/2010/main" val="1543231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20199E-F704-BB24-DFCE-E07841542183}"/>
              </a:ext>
            </a:extLst>
          </p:cNvPr>
          <p:cNvSpPr>
            <a:spLocks noGrp="1"/>
          </p:cNvSpPr>
          <p:nvPr>
            <p:ph type="title"/>
          </p:nvPr>
        </p:nvSpPr>
        <p:spPr>
          <a:xfrm>
            <a:off x="2339752" y="183288"/>
            <a:ext cx="8075240" cy="1085472"/>
          </a:xfrm>
        </p:spPr>
        <p:txBody>
          <a:bodyPr>
            <a:normAutofit fontScale="90000"/>
          </a:bodyPr>
          <a:lstStyle/>
          <a:p>
            <a:r>
              <a:rPr lang="en-AE" sz="3600" dirty="0"/>
              <a:t>The big break through for NLP: Transformers </a:t>
            </a:r>
          </a:p>
        </p:txBody>
      </p:sp>
      <p:sp>
        <p:nvSpPr>
          <p:cNvPr id="3" name="Content Placeholder 2">
            <a:extLst>
              <a:ext uri="{FF2B5EF4-FFF2-40B4-BE49-F238E27FC236}">
                <a16:creationId xmlns:a16="http://schemas.microsoft.com/office/drawing/2014/main" id="{043CDD49-6C8C-3CB3-720B-6DF684822130}"/>
              </a:ext>
            </a:extLst>
          </p:cNvPr>
          <p:cNvSpPr>
            <a:spLocks noGrp="1"/>
          </p:cNvSpPr>
          <p:nvPr>
            <p:ph idx="1"/>
          </p:nvPr>
        </p:nvSpPr>
        <p:spPr>
          <a:xfrm>
            <a:off x="380172" y="1700808"/>
            <a:ext cx="7886700" cy="3687962"/>
          </a:xfrm>
        </p:spPr>
        <p:txBody>
          <a:bodyPr>
            <a:normAutofit lnSpcReduction="10000"/>
          </a:bodyPr>
          <a:lstStyle/>
          <a:p>
            <a:pPr marL="0" indent="0">
              <a:buNone/>
            </a:pPr>
            <a:r>
              <a:rPr lang="en-US" sz="1950" dirty="0"/>
              <a:t>Are Deep Neural Network models that excel in capturing relationships and attention  in text*</a:t>
            </a:r>
          </a:p>
          <a:p>
            <a:endParaRPr lang="en-US" dirty="0">
              <a:effectLst/>
              <a:latin typeface="Times" pitchFamily="2" charset="0"/>
            </a:endParaRPr>
          </a:p>
          <a:p>
            <a:pPr marL="0" indent="0">
              <a:buNone/>
            </a:pPr>
            <a:r>
              <a:rPr lang="en-AE" sz="1950" dirty="0"/>
              <a:t>Unlike RNNs Transformers do not take input as a sequence and use positional encoding to retain poitional information</a:t>
            </a:r>
          </a:p>
          <a:p>
            <a:pPr marL="0" indent="0">
              <a:buNone/>
            </a:pPr>
            <a:endParaRPr lang="en-AE" sz="1950" dirty="0"/>
          </a:p>
          <a:p>
            <a:pPr marL="0" indent="0">
              <a:buNone/>
            </a:pPr>
            <a:r>
              <a:rPr lang="en-AE" sz="1950" dirty="0"/>
              <a:t>Operations in Transformers can be easily pararellized (GPUs )</a:t>
            </a:r>
          </a:p>
          <a:p>
            <a:pPr marL="0" indent="0">
              <a:buNone/>
            </a:pPr>
            <a:endParaRPr lang="en-AE" sz="1950" dirty="0"/>
          </a:p>
          <a:p>
            <a:pPr marL="0" indent="0">
              <a:buNone/>
            </a:pPr>
            <a:r>
              <a:rPr lang="en-AE" sz="1950" dirty="0"/>
              <a:t>Transformer models are the base of many foundation models that are trained on huge corpra for months. Those models  can be fine tuned to create custom AI model in few hours </a:t>
            </a:r>
          </a:p>
        </p:txBody>
      </p:sp>
      <p:sp>
        <p:nvSpPr>
          <p:cNvPr id="4" name="Footer Placeholder 3">
            <a:extLst>
              <a:ext uri="{FF2B5EF4-FFF2-40B4-BE49-F238E27FC236}">
                <a16:creationId xmlns:a16="http://schemas.microsoft.com/office/drawing/2014/main" id="{89AECBCB-DEC1-0B6D-14A6-733C8455955F}"/>
              </a:ext>
            </a:extLst>
          </p:cNvPr>
          <p:cNvSpPr>
            <a:spLocks noGrp="1"/>
          </p:cNvSpPr>
          <p:nvPr>
            <p:ph type="ftr" sz="quarter" idx="11"/>
          </p:nvPr>
        </p:nvSpPr>
        <p:spPr/>
        <p:txBody>
          <a:bodyPr/>
          <a:lstStyle/>
          <a:p>
            <a:r>
              <a:rPr lang="en-US"/>
              <a:t>F20 21 AA  Applied Text Analytics</a:t>
            </a:r>
          </a:p>
        </p:txBody>
      </p:sp>
      <p:sp>
        <p:nvSpPr>
          <p:cNvPr id="5" name="TextBox 4">
            <a:extLst>
              <a:ext uri="{FF2B5EF4-FFF2-40B4-BE49-F238E27FC236}">
                <a16:creationId xmlns:a16="http://schemas.microsoft.com/office/drawing/2014/main" id="{10A52A75-94BB-6C8D-B921-10FF0F776F16}"/>
              </a:ext>
            </a:extLst>
          </p:cNvPr>
          <p:cNvSpPr txBox="1"/>
          <p:nvPr/>
        </p:nvSpPr>
        <p:spPr>
          <a:xfrm>
            <a:off x="119441" y="5638030"/>
            <a:ext cx="8340991" cy="1354217"/>
          </a:xfrm>
          <a:prstGeom prst="rect">
            <a:avLst/>
          </a:prstGeom>
          <a:solidFill>
            <a:schemeClr val="accent5">
              <a:lumMod val="20000"/>
              <a:lumOff val="80000"/>
            </a:schemeClr>
          </a:solidFill>
        </p:spPr>
        <p:txBody>
          <a:bodyPr wrap="square" rtlCol="0">
            <a:spAutoFit/>
          </a:bodyPr>
          <a:lstStyle/>
          <a:p>
            <a:r>
              <a:rPr lang="en-US" sz="1600" dirty="0"/>
              <a:t>Based on work </a:t>
            </a:r>
            <a:r>
              <a:rPr lang="en-US" sz="1600" b="1" dirty="0">
                <a:effectLst/>
              </a:rPr>
              <a:t>A. Vaswani et al., </a:t>
            </a:r>
            <a:r>
              <a:rPr lang="en-US" sz="1600" b="1" dirty="0">
                <a:solidFill>
                  <a:srgbClr val="9A0000"/>
                </a:solidFill>
                <a:effectLst/>
              </a:rPr>
              <a:t>“Attention Is All You Need”</a:t>
            </a:r>
            <a:r>
              <a:rPr lang="en-US" sz="1600" b="1" dirty="0">
                <a:effectLst/>
              </a:rPr>
              <a:t>, (2017) </a:t>
            </a:r>
            <a:r>
              <a:rPr lang="en-US" sz="1600" dirty="0">
                <a:effectLst/>
                <a:hlinkClick r:id="rId2"/>
              </a:rPr>
              <a:t>https://arxiv.org/pdf/1706.03762.pdf</a:t>
            </a:r>
            <a:r>
              <a:rPr lang="en-US" sz="1600" dirty="0">
                <a:effectLst/>
              </a:rPr>
              <a:t> </a:t>
            </a:r>
          </a:p>
          <a:p>
            <a:r>
              <a:rPr lang="en-US" sz="1600" dirty="0"/>
              <a:t>outperformed recurrent neural networks (RNNs) on machine translation tasks, both in terms of translation quality and training cost.</a:t>
            </a:r>
          </a:p>
          <a:p>
            <a:endParaRPr lang="en-AE" dirty="0"/>
          </a:p>
        </p:txBody>
      </p:sp>
    </p:spTree>
    <p:extLst>
      <p:ext uri="{BB962C8B-B14F-4D97-AF65-F5344CB8AC3E}">
        <p14:creationId xmlns:p14="http://schemas.microsoft.com/office/powerpoint/2010/main" val="1835827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0CB15F-BD7B-4041-83A2-1F2AA0F2E570}"/>
              </a:ext>
            </a:extLst>
          </p:cNvPr>
          <p:cNvSpPr>
            <a:spLocks noGrp="1"/>
          </p:cNvSpPr>
          <p:nvPr>
            <p:ph type="title"/>
          </p:nvPr>
        </p:nvSpPr>
        <p:spPr>
          <a:xfrm>
            <a:off x="2267744" y="369043"/>
            <a:ext cx="8075240" cy="998984"/>
          </a:xfrm>
        </p:spPr>
        <p:txBody>
          <a:bodyPr>
            <a:normAutofit fontScale="90000"/>
          </a:bodyPr>
          <a:lstStyle/>
          <a:p>
            <a:br>
              <a:rPr lang="en-US" dirty="0">
                <a:effectLst/>
                <a:latin typeface="Helvetica" pitchFamily="2" charset="0"/>
              </a:rPr>
            </a:br>
            <a:r>
              <a:rPr lang="en-US" dirty="0"/>
              <a:t>The Transformer Architecture</a:t>
            </a:r>
            <a:endParaRPr lang="en-AE" dirty="0"/>
          </a:p>
        </p:txBody>
      </p:sp>
      <p:sp>
        <p:nvSpPr>
          <p:cNvPr id="3" name="Content Placeholder 2">
            <a:extLst>
              <a:ext uri="{FF2B5EF4-FFF2-40B4-BE49-F238E27FC236}">
                <a16:creationId xmlns:a16="http://schemas.microsoft.com/office/drawing/2014/main" id="{B6AAF601-1EA0-F1E5-4447-BCA6595DA2D5}"/>
              </a:ext>
            </a:extLst>
          </p:cNvPr>
          <p:cNvSpPr>
            <a:spLocks noGrp="1"/>
          </p:cNvSpPr>
          <p:nvPr>
            <p:ph idx="1"/>
          </p:nvPr>
        </p:nvSpPr>
        <p:spPr>
          <a:xfrm>
            <a:off x="628650" y="1828801"/>
            <a:ext cx="7886700" cy="3661172"/>
          </a:xfrm>
        </p:spPr>
        <p:txBody>
          <a:bodyPr>
            <a:normAutofit fontScale="92500" lnSpcReduction="10000"/>
          </a:bodyPr>
          <a:lstStyle/>
          <a:p>
            <a:pPr marL="0" indent="0">
              <a:buNone/>
            </a:pPr>
            <a:r>
              <a:rPr lang="en-US" b="1" dirty="0">
                <a:effectLst/>
                <a:latin typeface="Times" pitchFamily="2" charset="0"/>
              </a:rPr>
              <a:t>Encoder</a:t>
            </a:r>
          </a:p>
          <a:p>
            <a:r>
              <a:rPr lang="en-US" dirty="0">
                <a:effectLst/>
                <a:latin typeface="Times" pitchFamily="2" charset="0"/>
              </a:rPr>
              <a:t>Converts an input sequence of tokens into a sequence of embedding vectors, often called the hidden state or context </a:t>
            </a:r>
            <a:r>
              <a:rPr lang="en-US" b="1" dirty="0">
                <a:solidFill>
                  <a:schemeClr val="tx2"/>
                </a:solidFill>
                <a:effectLst/>
                <a:latin typeface="Times" pitchFamily="2" charset="0"/>
              </a:rPr>
              <a:t>(machine readable representation)</a:t>
            </a:r>
          </a:p>
          <a:p>
            <a:pPr marL="0" indent="0">
              <a:buNone/>
            </a:pPr>
            <a:endParaRPr lang="en-US" dirty="0">
              <a:effectLst/>
              <a:latin typeface="Times" pitchFamily="2" charset="0"/>
            </a:endParaRPr>
          </a:p>
          <a:p>
            <a:pPr marL="0" indent="0">
              <a:buNone/>
            </a:pPr>
            <a:r>
              <a:rPr lang="en-US" b="1" dirty="0">
                <a:effectLst/>
                <a:latin typeface="Times" pitchFamily="2" charset="0"/>
              </a:rPr>
              <a:t>Decoder</a:t>
            </a:r>
          </a:p>
          <a:p>
            <a:r>
              <a:rPr lang="en-US" dirty="0">
                <a:effectLst/>
                <a:latin typeface="Times" pitchFamily="2" charset="0"/>
              </a:rPr>
              <a:t>Uses the encoder’s hidden state to </a:t>
            </a:r>
            <a:r>
              <a:rPr lang="en-US" i="1" dirty="0">
                <a:effectLst/>
                <a:latin typeface="Times" pitchFamily="2" charset="0"/>
              </a:rPr>
              <a:t>iteratively</a:t>
            </a:r>
            <a:r>
              <a:rPr lang="en-US" dirty="0">
                <a:effectLst/>
                <a:latin typeface="Times" pitchFamily="2" charset="0"/>
              </a:rPr>
              <a:t> generate an output sequence of tokens, one token at a time </a:t>
            </a:r>
            <a:r>
              <a:rPr lang="en-US" b="1" dirty="0">
                <a:solidFill>
                  <a:schemeClr val="tx2"/>
                </a:solidFill>
                <a:effectLst/>
                <a:latin typeface="Times" pitchFamily="2" charset="0"/>
              </a:rPr>
              <a:t>(generate human readable sequence)</a:t>
            </a:r>
          </a:p>
          <a:p>
            <a:endParaRPr lang="en-US" dirty="0">
              <a:latin typeface="Times" pitchFamily="2" charset="0"/>
            </a:endParaRPr>
          </a:p>
          <a:p>
            <a:endParaRPr lang="en-US" dirty="0">
              <a:effectLst/>
              <a:latin typeface="Times" pitchFamily="2" charset="0"/>
            </a:endParaRPr>
          </a:p>
          <a:p>
            <a:endParaRPr lang="en-AE" dirty="0"/>
          </a:p>
        </p:txBody>
      </p:sp>
      <p:sp>
        <p:nvSpPr>
          <p:cNvPr id="4" name="Footer Placeholder 3">
            <a:extLst>
              <a:ext uri="{FF2B5EF4-FFF2-40B4-BE49-F238E27FC236}">
                <a16:creationId xmlns:a16="http://schemas.microsoft.com/office/drawing/2014/main" id="{CD6AA7E4-CCF4-8E1F-AEF2-918CBD649783}"/>
              </a:ext>
            </a:extLst>
          </p:cNvPr>
          <p:cNvSpPr>
            <a:spLocks noGrp="1"/>
          </p:cNvSpPr>
          <p:nvPr>
            <p:ph type="ftr" sz="quarter" idx="11"/>
          </p:nvPr>
        </p:nvSpPr>
        <p:spPr/>
        <p:txBody>
          <a:bodyPr/>
          <a:lstStyle/>
          <a:p>
            <a:r>
              <a:rPr lang="en-US"/>
              <a:t>F20 21 AA  Applied Text Analytics</a:t>
            </a:r>
          </a:p>
        </p:txBody>
      </p:sp>
    </p:spTree>
    <p:extLst>
      <p:ext uri="{BB962C8B-B14F-4D97-AF65-F5344CB8AC3E}">
        <p14:creationId xmlns:p14="http://schemas.microsoft.com/office/powerpoint/2010/main" val="386189365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907FBA-8D75-AFA2-7066-481E67F86C8A}"/>
              </a:ext>
            </a:extLst>
          </p:cNvPr>
          <p:cNvSpPr>
            <a:spLocks noGrp="1"/>
          </p:cNvSpPr>
          <p:nvPr>
            <p:ph type="title"/>
          </p:nvPr>
        </p:nvSpPr>
        <p:spPr>
          <a:xfrm>
            <a:off x="2123728" y="465790"/>
            <a:ext cx="8893968" cy="994172"/>
          </a:xfrm>
        </p:spPr>
        <p:txBody>
          <a:bodyPr>
            <a:normAutofit fontScale="90000"/>
          </a:bodyPr>
          <a:lstStyle/>
          <a:p>
            <a:r>
              <a:rPr lang="en-US" sz="3600" dirty="0"/>
              <a:t>The Transformer Architecture </a:t>
            </a:r>
            <a:r>
              <a:rPr lang="en-AE" sz="3600" dirty="0"/>
              <a:t>(original architecture) </a:t>
            </a:r>
          </a:p>
        </p:txBody>
      </p:sp>
      <p:pic>
        <p:nvPicPr>
          <p:cNvPr id="5" name="Content Placeholder 4">
            <a:extLst>
              <a:ext uri="{FF2B5EF4-FFF2-40B4-BE49-F238E27FC236}">
                <a16:creationId xmlns:a16="http://schemas.microsoft.com/office/drawing/2014/main" id="{5BC1AED8-077D-1443-54BE-E13024FA72AE}"/>
              </a:ext>
            </a:extLst>
          </p:cNvPr>
          <p:cNvPicPr>
            <a:picLocks noGrp="1" noChangeAspect="1"/>
          </p:cNvPicPr>
          <p:nvPr>
            <p:ph idx="1"/>
          </p:nvPr>
        </p:nvPicPr>
        <p:blipFill>
          <a:blip r:embed="rId3"/>
          <a:stretch>
            <a:fillRect/>
          </a:stretch>
        </p:blipFill>
        <p:spPr>
          <a:xfrm>
            <a:off x="1305242" y="2134534"/>
            <a:ext cx="6363101" cy="3742738"/>
          </a:xfrm>
          <a:prstGeom prst="rect">
            <a:avLst/>
          </a:prstGeom>
        </p:spPr>
      </p:pic>
      <p:sp>
        <p:nvSpPr>
          <p:cNvPr id="4" name="Footer Placeholder 3">
            <a:extLst>
              <a:ext uri="{FF2B5EF4-FFF2-40B4-BE49-F238E27FC236}">
                <a16:creationId xmlns:a16="http://schemas.microsoft.com/office/drawing/2014/main" id="{1C5B09E0-9F4D-B9C0-5F1F-38DC4C1C8FAB}"/>
              </a:ext>
            </a:extLst>
          </p:cNvPr>
          <p:cNvSpPr>
            <a:spLocks noGrp="1"/>
          </p:cNvSpPr>
          <p:nvPr>
            <p:ph type="ftr" sz="quarter" idx="11"/>
          </p:nvPr>
        </p:nvSpPr>
        <p:spPr/>
        <p:txBody>
          <a:bodyPr/>
          <a:lstStyle/>
          <a:p>
            <a:r>
              <a:rPr lang="en-US"/>
              <a:t>F20 21 AA  Applied Text Analytics</a:t>
            </a:r>
          </a:p>
        </p:txBody>
      </p:sp>
      <p:sp>
        <p:nvSpPr>
          <p:cNvPr id="6" name="Oval 5">
            <a:extLst>
              <a:ext uri="{FF2B5EF4-FFF2-40B4-BE49-F238E27FC236}">
                <a16:creationId xmlns:a16="http://schemas.microsoft.com/office/drawing/2014/main" id="{C0D35FF2-3997-DC03-64CE-FFE62B93F3CB}"/>
              </a:ext>
            </a:extLst>
          </p:cNvPr>
          <p:cNvSpPr/>
          <p:nvPr/>
        </p:nvSpPr>
        <p:spPr>
          <a:xfrm>
            <a:off x="2700338" y="2259807"/>
            <a:ext cx="442913" cy="1312069"/>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350"/>
          </a:p>
        </p:txBody>
      </p:sp>
    </p:spTree>
    <p:extLst>
      <p:ext uri="{BB962C8B-B14F-4D97-AF65-F5344CB8AC3E}">
        <p14:creationId xmlns:p14="http://schemas.microsoft.com/office/powerpoint/2010/main" val="1313336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907FBA-8D75-AFA2-7066-481E67F86C8A}"/>
              </a:ext>
            </a:extLst>
          </p:cNvPr>
          <p:cNvSpPr>
            <a:spLocks noGrp="1"/>
          </p:cNvSpPr>
          <p:nvPr>
            <p:ph type="title"/>
          </p:nvPr>
        </p:nvSpPr>
        <p:spPr/>
        <p:txBody>
          <a:bodyPr>
            <a:normAutofit/>
          </a:bodyPr>
          <a:lstStyle/>
          <a:p>
            <a:r>
              <a:rPr lang="en-US" dirty="0">
                <a:solidFill>
                  <a:schemeClr val="accent2">
                    <a:lumMod val="75000"/>
                  </a:schemeClr>
                </a:solidFill>
                <a:effectLst>
                  <a:outerShdw blurRad="38100" dist="38100" dir="2700000" algn="tl">
                    <a:srgbClr val="000000">
                      <a:alpha val="43137"/>
                    </a:srgbClr>
                  </a:outerShdw>
                </a:effectLst>
              </a:rPr>
              <a:t>The Transformer Architecture</a:t>
            </a:r>
            <a:endParaRPr lang="en-AE" dirty="0">
              <a:solidFill>
                <a:schemeClr val="accent2">
                  <a:lumMod val="75000"/>
                </a:schemeClr>
              </a:solidFill>
              <a:effectLst>
                <a:outerShdw blurRad="38100" dist="38100" dir="2700000" algn="tl">
                  <a:srgbClr val="000000">
                    <a:alpha val="43137"/>
                  </a:srgbClr>
                </a:outerShdw>
              </a:effectLst>
            </a:endParaRPr>
          </a:p>
        </p:txBody>
      </p:sp>
      <p:pic>
        <p:nvPicPr>
          <p:cNvPr id="5" name="Content Placeholder 4">
            <a:extLst>
              <a:ext uri="{FF2B5EF4-FFF2-40B4-BE49-F238E27FC236}">
                <a16:creationId xmlns:a16="http://schemas.microsoft.com/office/drawing/2014/main" id="{5BC1AED8-077D-1443-54BE-E13024FA72AE}"/>
              </a:ext>
            </a:extLst>
          </p:cNvPr>
          <p:cNvPicPr>
            <a:picLocks noGrp="1" noChangeAspect="1"/>
          </p:cNvPicPr>
          <p:nvPr>
            <p:ph idx="1"/>
          </p:nvPr>
        </p:nvPicPr>
        <p:blipFill>
          <a:blip r:embed="rId3"/>
          <a:stretch>
            <a:fillRect/>
          </a:stretch>
        </p:blipFill>
        <p:spPr>
          <a:xfrm>
            <a:off x="1305243" y="2134534"/>
            <a:ext cx="5676264" cy="3263504"/>
          </a:xfrm>
          <a:prstGeom prst="rect">
            <a:avLst/>
          </a:prstGeom>
        </p:spPr>
      </p:pic>
      <p:sp>
        <p:nvSpPr>
          <p:cNvPr id="4" name="Footer Placeholder 3">
            <a:extLst>
              <a:ext uri="{FF2B5EF4-FFF2-40B4-BE49-F238E27FC236}">
                <a16:creationId xmlns:a16="http://schemas.microsoft.com/office/drawing/2014/main" id="{1C5B09E0-9F4D-B9C0-5F1F-38DC4C1C8FAB}"/>
              </a:ext>
            </a:extLst>
          </p:cNvPr>
          <p:cNvSpPr>
            <a:spLocks noGrp="1"/>
          </p:cNvSpPr>
          <p:nvPr>
            <p:ph type="ftr" sz="quarter" idx="11"/>
          </p:nvPr>
        </p:nvSpPr>
        <p:spPr/>
        <p:txBody>
          <a:bodyPr/>
          <a:lstStyle/>
          <a:p>
            <a:r>
              <a:rPr lang="en-US"/>
              <a:t>F20 21 AA  Applied Text Analytics</a:t>
            </a:r>
          </a:p>
        </p:txBody>
      </p:sp>
      <p:sp>
        <p:nvSpPr>
          <p:cNvPr id="7" name="TextBox 6">
            <a:extLst>
              <a:ext uri="{FF2B5EF4-FFF2-40B4-BE49-F238E27FC236}">
                <a16:creationId xmlns:a16="http://schemas.microsoft.com/office/drawing/2014/main" id="{E19EAF66-A41E-6284-9D39-2F65F9F144F5}"/>
              </a:ext>
            </a:extLst>
          </p:cNvPr>
          <p:cNvSpPr txBox="1"/>
          <p:nvPr/>
        </p:nvSpPr>
        <p:spPr>
          <a:xfrm>
            <a:off x="4843463" y="2891478"/>
            <a:ext cx="3300413" cy="507831"/>
          </a:xfrm>
          <a:prstGeom prst="rect">
            <a:avLst/>
          </a:prstGeom>
          <a:solidFill>
            <a:schemeClr val="accent6">
              <a:lumMod val="20000"/>
              <a:lumOff val="80000"/>
            </a:schemeClr>
          </a:solidFill>
        </p:spPr>
        <p:txBody>
          <a:bodyPr wrap="square" rtlCol="0">
            <a:spAutoFit/>
          </a:bodyPr>
          <a:lstStyle/>
          <a:p>
            <a:r>
              <a:rPr lang="en-US" sz="1350" dirty="0">
                <a:latin typeface="Times" pitchFamily="2" charset="0"/>
              </a:rPr>
              <a:t>1. encoder’s output is fed to each decoder layer</a:t>
            </a:r>
            <a:endParaRPr lang="en-AE" sz="1350" dirty="0"/>
          </a:p>
        </p:txBody>
      </p:sp>
      <p:sp>
        <p:nvSpPr>
          <p:cNvPr id="8" name="TextBox 7">
            <a:extLst>
              <a:ext uri="{FF2B5EF4-FFF2-40B4-BE49-F238E27FC236}">
                <a16:creationId xmlns:a16="http://schemas.microsoft.com/office/drawing/2014/main" id="{E79FA4DD-F187-D8EF-C309-DC8C0B339AF3}"/>
              </a:ext>
            </a:extLst>
          </p:cNvPr>
          <p:cNvSpPr txBox="1"/>
          <p:nvPr/>
        </p:nvSpPr>
        <p:spPr>
          <a:xfrm>
            <a:off x="6868716" y="4071938"/>
            <a:ext cx="2132410" cy="923330"/>
          </a:xfrm>
          <a:prstGeom prst="rect">
            <a:avLst/>
          </a:prstGeom>
          <a:solidFill>
            <a:schemeClr val="accent6">
              <a:lumMod val="20000"/>
              <a:lumOff val="80000"/>
            </a:schemeClr>
          </a:solidFill>
        </p:spPr>
        <p:txBody>
          <a:bodyPr wrap="square" rtlCol="0">
            <a:spAutoFit/>
          </a:bodyPr>
          <a:lstStyle/>
          <a:p>
            <a:r>
              <a:rPr lang="en-US" sz="1350" dirty="0">
                <a:latin typeface="Times" pitchFamily="2" charset="0"/>
              </a:rPr>
              <a:t>2. decoder then generates</a:t>
            </a:r>
          </a:p>
          <a:p>
            <a:r>
              <a:rPr lang="en-US" sz="1350" dirty="0">
                <a:latin typeface="Times" pitchFamily="2" charset="0"/>
              </a:rPr>
              <a:t>a prediction for the most probable next token in the sequence.</a:t>
            </a:r>
            <a:endParaRPr lang="en-AE" sz="1350" dirty="0"/>
          </a:p>
        </p:txBody>
      </p:sp>
      <mc:AlternateContent xmlns:mc="http://schemas.openxmlformats.org/markup-compatibility/2006" xmlns:p14="http://schemas.microsoft.com/office/powerpoint/2010/main">
        <mc:Choice Requires="p14">
          <p:contentPart p14:bwMode="auto" r:id="rId4">
            <p14:nvContentPartPr>
              <p14:cNvPr id="9" name="Ink 8">
                <a:extLst>
                  <a:ext uri="{FF2B5EF4-FFF2-40B4-BE49-F238E27FC236}">
                    <a16:creationId xmlns:a16="http://schemas.microsoft.com/office/drawing/2014/main" id="{660C0B9D-6071-5274-0767-CDB93AC4B5FA}"/>
                  </a:ext>
                </a:extLst>
              </p14:cNvPr>
              <p14:cNvContentPartPr/>
              <p14:nvPr/>
            </p14:nvContentPartPr>
            <p14:xfrm>
              <a:off x="1493033" y="4851410"/>
              <a:ext cx="6499170" cy="861570"/>
            </p14:xfrm>
          </p:contentPart>
        </mc:Choice>
        <mc:Fallback xmlns="">
          <p:pic>
            <p:nvPicPr>
              <p:cNvPr id="9" name="Ink 8">
                <a:extLst>
                  <a:ext uri="{FF2B5EF4-FFF2-40B4-BE49-F238E27FC236}">
                    <a16:creationId xmlns:a16="http://schemas.microsoft.com/office/drawing/2014/main" id="{660C0B9D-6071-5274-0767-CDB93AC4B5FA}"/>
                  </a:ext>
                </a:extLst>
              </p:cNvPr>
              <p:cNvPicPr/>
              <p:nvPr/>
            </p:nvPicPr>
            <p:blipFill>
              <a:blip r:embed="rId5"/>
              <a:stretch>
                <a:fillRect/>
              </a:stretch>
            </p:blipFill>
            <p:spPr>
              <a:xfrm>
                <a:off x="1475034" y="4833408"/>
                <a:ext cx="6534809" cy="897214"/>
              </a:xfrm>
              <a:prstGeom prst="rect">
                <a:avLst/>
              </a:prstGeom>
            </p:spPr>
          </p:pic>
        </mc:Fallback>
      </mc:AlternateContent>
      <p:sp>
        <p:nvSpPr>
          <p:cNvPr id="10" name="TextBox 9">
            <a:extLst>
              <a:ext uri="{FF2B5EF4-FFF2-40B4-BE49-F238E27FC236}">
                <a16:creationId xmlns:a16="http://schemas.microsoft.com/office/drawing/2014/main" id="{348471DB-3C66-078C-7191-40188F67ADFE}"/>
              </a:ext>
            </a:extLst>
          </p:cNvPr>
          <p:cNvSpPr txBox="1"/>
          <p:nvPr/>
        </p:nvSpPr>
        <p:spPr>
          <a:xfrm>
            <a:off x="425042" y="4189487"/>
            <a:ext cx="1658858" cy="1546577"/>
          </a:xfrm>
          <a:prstGeom prst="rect">
            <a:avLst/>
          </a:prstGeom>
          <a:solidFill>
            <a:schemeClr val="accent6">
              <a:lumMod val="20000"/>
              <a:lumOff val="80000"/>
            </a:schemeClr>
          </a:solidFill>
        </p:spPr>
        <p:txBody>
          <a:bodyPr wrap="square" rtlCol="0">
            <a:spAutoFit/>
          </a:bodyPr>
          <a:lstStyle/>
          <a:p>
            <a:r>
              <a:rPr lang="en-US" sz="1350" dirty="0">
                <a:latin typeface="Times" pitchFamily="2" charset="0"/>
              </a:rPr>
              <a:t>3. Output is fed back into the decoder to generate the next token.</a:t>
            </a:r>
          </a:p>
          <a:p>
            <a:r>
              <a:rPr lang="en-US" sz="1350" dirty="0">
                <a:latin typeface="Times" pitchFamily="2" charset="0"/>
              </a:rPr>
              <a:t>Repeat until</a:t>
            </a:r>
          </a:p>
          <a:p>
            <a:r>
              <a:rPr lang="en-US" sz="1350" dirty="0">
                <a:latin typeface="Times" pitchFamily="2" charset="0"/>
              </a:rPr>
              <a:t>a (EOS) token is reached.</a:t>
            </a:r>
            <a:endParaRPr lang="en-AE" sz="1350" dirty="0"/>
          </a:p>
        </p:txBody>
      </p:sp>
    </p:spTree>
    <p:extLst>
      <p:ext uri="{BB962C8B-B14F-4D97-AF65-F5344CB8AC3E}">
        <p14:creationId xmlns:p14="http://schemas.microsoft.com/office/powerpoint/2010/main" val="4154623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907FBA-8D75-AFA2-7066-481E67F86C8A}"/>
              </a:ext>
            </a:extLst>
          </p:cNvPr>
          <p:cNvSpPr>
            <a:spLocks noGrp="1"/>
          </p:cNvSpPr>
          <p:nvPr>
            <p:ph type="title"/>
          </p:nvPr>
        </p:nvSpPr>
        <p:spPr/>
        <p:txBody>
          <a:bodyPr>
            <a:normAutofit fontScale="90000"/>
          </a:bodyPr>
          <a:lstStyle/>
          <a:p>
            <a:r>
              <a:rPr lang="en-US" dirty="0">
                <a:solidFill>
                  <a:schemeClr val="accent2">
                    <a:lumMod val="75000"/>
                  </a:schemeClr>
                </a:solidFill>
                <a:effectLst>
                  <a:outerShdw blurRad="38100" dist="38100" dir="2700000" algn="tl">
                    <a:srgbClr val="000000">
                      <a:alpha val="43137"/>
                    </a:srgbClr>
                  </a:outerShdw>
                </a:effectLst>
              </a:rPr>
              <a:t>T</a:t>
            </a:r>
            <a:r>
              <a:rPr lang="en-US" sz="3600" dirty="0"/>
              <a:t>he Transformer Architecture- Decoder side</a:t>
            </a:r>
            <a:endParaRPr lang="en-AE" sz="3600" dirty="0"/>
          </a:p>
        </p:txBody>
      </p:sp>
      <p:pic>
        <p:nvPicPr>
          <p:cNvPr id="5" name="Content Placeholder 4">
            <a:extLst>
              <a:ext uri="{FF2B5EF4-FFF2-40B4-BE49-F238E27FC236}">
                <a16:creationId xmlns:a16="http://schemas.microsoft.com/office/drawing/2014/main" id="{5BC1AED8-077D-1443-54BE-E13024FA72AE}"/>
              </a:ext>
            </a:extLst>
          </p:cNvPr>
          <p:cNvPicPr>
            <a:picLocks noGrp="1" noChangeAspect="1"/>
          </p:cNvPicPr>
          <p:nvPr>
            <p:ph idx="1"/>
          </p:nvPr>
        </p:nvPicPr>
        <p:blipFill rotWithShape="1">
          <a:blip r:embed="rId3"/>
          <a:srcRect t="47874"/>
          <a:stretch/>
        </p:blipFill>
        <p:spPr>
          <a:xfrm>
            <a:off x="1476692" y="2552492"/>
            <a:ext cx="5676264" cy="1701146"/>
          </a:xfrm>
          <a:prstGeom prst="rect">
            <a:avLst/>
          </a:prstGeom>
        </p:spPr>
      </p:pic>
      <p:sp>
        <p:nvSpPr>
          <p:cNvPr id="4" name="Footer Placeholder 3">
            <a:extLst>
              <a:ext uri="{FF2B5EF4-FFF2-40B4-BE49-F238E27FC236}">
                <a16:creationId xmlns:a16="http://schemas.microsoft.com/office/drawing/2014/main" id="{1C5B09E0-9F4D-B9C0-5F1F-38DC4C1C8FAB}"/>
              </a:ext>
            </a:extLst>
          </p:cNvPr>
          <p:cNvSpPr>
            <a:spLocks noGrp="1"/>
          </p:cNvSpPr>
          <p:nvPr>
            <p:ph type="ftr" sz="quarter" idx="11"/>
          </p:nvPr>
        </p:nvSpPr>
        <p:spPr/>
        <p:txBody>
          <a:bodyPr/>
          <a:lstStyle/>
          <a:p>
            <a:r>
              <a:rPr lang="en-US"/>
              <a:t>F20 21 AA  Applied Text Analytics</a:t>
            </a:r>
          </a:p>
        </p:txBody>
      </p:sp>
      <p:sp>
        <p:nvSpPr>
          <p:cNvPr id="3" name="TextBox 2">
            <a:extLst>
              <a:ext uri="{FF2B5EF4-FFF2-40B4-BE49-F238E27FC236}">
                <a16:creationId xmlns:a16="http://schemas.microsoft.com/office/drawing/2014/main" id="{47A33FDC-66AF-FDE8-C54A-037324587796}"/>
              </a:ext>
            </a:extLst>
          </p:cNvPr>
          <p:cNvSpPr txBox="1"/>
          <p:nvPr/>
        </p:nvSpPr>
        <p:spPr>
          <a:xfrm>
            <a:off x="3691810" y="2275492"/>
            <a:ext cx="3300413" cy="300082"/>
          </a:xfrm>
          <a:prstGeom prst="rect">
            <a:avLst/>
          </a:prstGeom>
          <a:solidFill>
            <a:schemeClr val="accent6">
              <a:lumMod val="20000"/>
              <a:lumOff val="80000"/>
            </a:schemeClr>
          </a:solidFill>
        </p:spPr>
        <p:txBody>
          <a:bodyPr wrap="square" rtlCol="0">
            <a:spAutoFit/>
          </a:bodyPr>
          <a:lstStyle/>
          <a:p>
            <a:r>
              <a:rPr lang="en-US" sz="1350" dirty="0">
                <a:latin typeface="Times" pitchFamily="2" charset="0"/>
              </a:rPr>
              <a:t>Encoder’s output is fed to each decoder layer</a:t>
            </a:r>
            <a:endParaRPr lang="en-AE" sz="1350" dirty="0"/>
          </a:p>
        </p:txBody>
      </p:sp>
      <p:sp>
        <p:nvSpPr>
          <p:cNvPr id="7" name="TextBox 6">
            <a:extLst>
              <a:ext uri="{FF2B5EF4-FFF2-40B4-BE49-F238E27FC236}">
                <a16:creationId xmlns:a16="http://schemas.microsoft.com/office/drawing/2014/main" id="{85E2437E-AAD0-087D-B5EF-72AAAC6CB910}"/>
              </a:ext>
            </a:extLst>
          </p:cNvPr>
          <p:cNvSpPr txBox="1"/>
          <p:nvPr/>
        </p:nvSpPr>
        <p:spPr>
          <a:xfrm>
            <a:off x="2718197" y="4269507"/>
            <a:ext cx="4070345" cy="1754326"/>
          </a:xfrm>
          <a:prstGeom prst="rect">
            <a:avLst/>
          </a:prstGeom>
          <a:noFill/>
        </p:spPr>
        <p:txBody>
          <a:bodyPr wrap="none" rtlCol="0">
            <a:spAutoFit/>
          </a:bodyPr>
          <a:lstStyle/>
          <a:p>
            <a:r>
              <a:rPr lang="en-AE" sz="1350" dirty="0"/>
              <a:t>&lt;SOS&gt;                                                                               Die</a:t>
            </a:r>
          </a:p>
          <a:p>
            <a:r>
              <a:rPr lang="en-AE" sz="1350" dirty="0"/>
              <a:t>Die                                                                                   Zeit</a:t>
            </a:r>
          </a:p>
          <a:p>
            <a:r>
              <a:rPr lang="en-AE" sz="1350" dirty="0"/>
              <a:t>Die Zeit                                                                          fliegt</a:t>
            </a:r>
          </a:p>
          <a:p>
            <a:r>
              <a:rPr lang="en-AE" sz="1350" dirty="0"/>
              <a:t>Die Zeit fliegt                                                                 wie</a:t>
            </a:r>
          </a:p>
          <a:p>
            <a:r>
              <a:rPr lang="en-AE" sz="1350" dirty="0"/>
              <a:t>Die Zeit fliegt wie                                                          ein</a:t>
            </a:r>
          </a:p>
          <a:p>
            <a:r>
              <a:rPr lang="en-AE" sz="1350" dirty="0"/>
              <a:t>Die Zeit fliegt wie ein                                                   Pfeil</a:t>
            </a:r>
          </a:p>
          <a:p>
            <a:r>
              <a:rPr lang="en-AE" sz="1350" dirty="0"/>
              <a:t>Die Zeit fliegt wie ein Pfeil                                          &lt;EOS&gt;</a:t>
            </a:r>
          </a:p>
          <a:p>
            <a:endParaRPr lang="en-AE" sz="1350" dirty="0"/>
          </a:p>
        </p:txBody>
      </p:sp>
      <p:sp>
        <p:nvSpPr>
          <p:cNvPr id="8" name="Rectangle 7">
            <a:extLst>
              <a:ext uri="{FF2B5EF4-FFF2-40B4-BE49-F238E27FC236}">
                <a16:creationId xmlns:a16="http://schemas.microsoft.com/office/drawing/2014/main" id="{E3921576-5264-98BB-84CC-FD9490433FF9}"/>
              </a:ext>
            </a:extLst>
          </p:cNvPr>
          <p:cNvSpPr/>
          <p:nvPr/>
        </p:nvSpPr>
        <p:spPr>
          <a:xfrm>
            <a:off x="1885950" y="5304235"/>
            <a:ext cx="5411391" cy="214313"/>
          </a:xfrm>
          <a:prstGeom prst="rect">
            <a:avLst/>
          </a:prstGeom>
          <a:solidFill>
            <a:schemeClr val="accent1">
              <a:alpha val="2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sz="1350"/>
          </a:p>
        </p:txBody>
      </p:sp>
    </p:spTree>
    <p:extLst>
      <p:ext uri="{BB962C8B-B14F-4D97-AF65-F5344CB8AC3E}">
        <p14:creationId xmlns:p14="http://schemas.microsoft.com/office/powerpoint/2010/main" val="3874856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0CB15F-BD7B-4041-83A2-1F2AA0F2E570}"/>
              </a:ext>
            </a:extLst>
          </p:cNvPr>
          <p:cNvSpPr>
            <a:spLocks noGrp="1"/>
          </p:cNvSpPr>
          <p:nvPr>
            <p:ph type="title"/>
          </p:nvPr>
        </p:nvSpPr>
        <p:spPr>
          <a:xfrm>
            <a:off x="1982180" y="479770"/>
            <a:ext cx="8075240" cy="998984"/>
          </a:xfrm>
        </p:spPr>
        <p:txBody>
          <a:bodyPr>
            <a:normAutofit fontScale="90000"/>
          </a:bodyPr>
          <a:lstStyle/>
          <a:p>
            <a:r>
              <a:rPr lang="en-US" sz="3600" dirty="0"/>
              <a:t>The Transformer Categories </a:t>
            </a:r>
            <a:br>
              <a:rPr lang="en-US" dirty="0">
                <a:effectLst/>
                <a:latin typeface="Helvetica" pitchFamily="2" charset="0"/>
              </a:rPr>
            </a:br>
            <a:endParaRPr lang="en-AE" dirty="0"/>
          </a:p>
        </p:txBody>
      </p:sp>
      <p:sp>
        <p:nvSpPr>
          <p:cNvPr id="3" name="Content Placeholder 2">
            <a:extLst>
              <a:ext uri="{FF2B5EF4-FFF2-40B4-BE49-F238E27FC236}">
                <a16:creationId xmlns:a16="http://schemas.microsoft.com/office/drawing/2014/main" id="{B6AAF601-1EA0-F1E5-4447-BCA6595DA2D5}"/>
              </a:ext>
            </a:extLst>
          </p:cNvPr>
          <p:cNvSpPr>
            <a:spLocks noGrp="1"/>
          </p:cNvSpPr>
          <p:nvPr>
            <p:ph idx="1"/>
          </p:nvPr>
        </p:nvSpPr>
        <p:spPr>
          <a:xfrm>
            <a:off x="628650" y="1340768"/>
            <a:ext cx="7886700" cy="5184576"/>
          </a:xfrm>
        </p:spPr>
        <p:txBody>
          <a:bodyPr>
            <a:normAutofit fontScale="70000" lnSpcReduction="20000"/>
          </a:bodyPr>
          <a:lstStyle/>
          <a:p>
            <a:pPr marL="0" indent="0">
              <a:buNone/>
            </a:pPr>
            <a:r>
              <a:rPr lang="en-US" sz="2550" dirty="0"/>
              <a:t>Originally designed for sequence-to-sequence tasks like machine translation, but both the encoder and decoder blocks were soon adapted as standalone models</a:t>
            </a:r>
          </a:p>
          <a:p>
            <a:pPr marL="0" indent="0">
              <a:buNone/>
            </a:pPr>
            <a:endParaRPr lang="en-US" dirty="0">
              <a:effectLst/>
              <a:latin typeface="Times" pitchFamily="2" charset="0"/>
            </a:endParaRPr>
          </a:p>
          <a:p>
            <a:pPr marL="0" indent="0">
              <a:buNone/>
            </a:pPr>
            <a:r>
              <a:rPr lang="en-US" b="1" dirty="0">
                <a:effectLst/>
                <a:latin typeface="Times" pitchFamily="2" charset="0"/>
              </a:rPr>
              <a:t>Encoder-only</a:t>
            </a:r>
          </a:p>
          <a:p>
            <a:r>
              <a:rPr lang="en-US" dirty="0">
                <a:effectLst/>
                <a:latin typeface="Times" pitchFamily="2" charset="0"/>
              </a:rPr>
              <a:t>convert an input sequence of text into a rich numerical representation</a:t>
            </a:r>
          </a:p>
          <a:p>
            <a:r>
              <a:rPr lang="en-US" dirty="0">
                <a:effectLst/>
                <a:latin typeface="Times" pitchFamily="2" charset="0"/>
              </a:rPr>
              <a:t>Used </a:t>
            </a:r>
            <a:r>
              <a:rPr lang="en-US" dirty="0">
                <a:latin typeface="Times" pitchFamily="2" charset="0"/>
              </a:rPr>
              <a:t>for </a:t>
            </a:r>
            <a:r>
              <a:rPr lang="en-US" dirty="0">
                <a:effectLst/>
                <a:latin typeface="Times" pitchFamily="2" charset="0"/>
              </a:rPr>
              <a:t>text classification or named entity recognition.</a:t>
            </a:r>
          </a:p>
          <a:p>
            <a:r>
              <a:rPr lang="en-US" dirty="0">
                <a:effectLst/>
                <a:latin typeface="Times" pitchFamily="2" charset="0"/>
              </a:rPr>
              <a:t>BERT and its variants, like </a:t>
            </a:r>
            <a:r>
              <a:rPr lang="en-US" dirty="0" err="1">
                <a:effectLst/>
                <a:latin typeface="Times" pitchFamily="2" charset="0"/>
              </a:rPr>
              <a:t>RoBERTa</a:t>
            </a:r>
            <a:r>
              <a:rPr lang="en-US" dirty="0">
                <a:effectLst/>
                <a:latin typeface="Times" pitchFamily="2" charset="0"/>
              </a:rPr>
              <a:t> and </a:t>
            </a:r>
            <a:r>
              <a:rPr lang="en-US" dirty="0" err="1">
                <a:effectLst/>
                <a:latin typeface="Times" pitchFamily="2" charset="0"/>
              </a:rPr>
              <a:t>DistilBERT</a:t>
            </a:r>
            <a:endParaRPr lang="en-US" dirty="0">
              <a:effectLst/>
              <a:latin typeface="Times" pitchFamily="2" charset="0"/>
            </a:endParaRPr>
          </a:p>
          <a:p>
            <a:endParaRPr lang="en-US" dirty="0">
              <a:effectLst/>
              <a:latin typeface="Times" pitchFamily="2" charset="0"/>
            </a:endParaRPr>
          </a:p>
          <a:p>
            <a:pPr marL="0" indent="0">
              <a:buNone/>
            </a:pPr>
            <a:r>
              <a:rPr lang="en-US" b="1" dirty="0">
                <a:effectLst/>
                <a:latin typeface="Times" pitchFamily="2" charset="0"/>
              </a:rPr>
              <a:t>Decoder-only</a:t>
            </a:r>
          </a:p>
          <a:p>
            <a:r>
              <a:rPr lang="en-US" dirty="0">
                <a:effectLst/>
                <a:latin typeface="Times" pitchFamily="2" charset="0"/>
              </a:rPr>
              <a:t>The family of GPT models belong to this class.</a:t>
            </a:r>
          </a:p>
          <a:p>
            <a:r>
              <a:rPr lang="en-US" dirty="0">
                <a:effectLst/>
                <a:latin typeface="Times" pitchFamily="2" charset="0"/>
              </a:rPr>
              <a:t>models will autocomplete the sequence by iteratively predicting the most probable next word</a:t>
            </a:r>
          </a:p>
          <a:p>
            <a:endParaRPr lang="en-US" dirty="0">
              <a:latin typeface="Times" pitchFamily="2" charset="0"/>
            </a:endParaRPr>
          </a:p>
          <a:p>
            <a:r>
              <a:rPr lang="en-US" b="1" dirty="0">
                <a:latin typeface="Times" pitchFamily="2" charset="0"/>
              </a:rPr>
              <a:t>Further</a:t>
            </a:r>
            <a:r>
              <a:rPr lang="en-US" b="1" dirty="0">
                <a:effectLst/>
                <a:latin typeface="Times" pitchFamily="2" charset="0"/>
              </a:rPr>
              <a:t> Encoders</a:t>
            </a:r>
            <a:r>
              <a:rPr lang="en-US" b="1" dirty="0">
                <a:latin typeface="Times" pitchFamily="2" charset="0"/>
              </a:rPr>
              <a:t> in addition to Transformers:</a:t>
            </a:r>
            <a:r>
              <a:rPr lang="en-US" b="1" dirty="0">
                <a:effectLst/>
                <a:latin typeface="Times" pitchFamily="2" charset="0"/>
              </a:rPr>
              <a:t> </a:t>
            </a:r>
            <a:r>
              <a:rPr lang="en-US" dirty="0">
                <a:effectLst/>
                <a:latin typeface="Times" pitchFamily="2" charset="0"/>
              </a:rPr>
              <a:t>BART and T5 models</a:t>
            </a:r>
          </a:p>
          <a:p>
            <a:pPr lvl="1"/>
            <a:r>
              <a:rPr lang="en-US" dirty="0">
                <a:effectLst/>
                <a:latin typeface="Times" pitchFamily="2" charset="0"/>
              </a:rPr>
              <a:t>suitable for machine translation and summarization tasks</a:t>
            </a:r>
          </a:p>
          <a:p>
            <a:pPr marL="342900" lvl="1" indent="0">
              <a:buNone/>
            </a:pPr>
            <a:endParaRPr lang="en-US" dirty="0">
              <a:effectLst/>
              <a:latin typeface="Times" pitchFamily="2" charset="0"/>
            </a:endParaRPr>
          </a:p>
          <a:p>
            <a:endParaRPr lang="en-US" dirty="0">
              <a:effectLst/>
              <a:latin typeface="Times" pitchFamily="2" charset="0"/>
            </a:endParaRPr>
          </a:p>
          <a:p>
            <a:endParaRPr lang="en-AE" dirty="0"/>
          </a:p>
        </p:txBody>
      </p:sp>
      <p:sp>
        <p:nvSpPr>
          <p:cNvPr id="4" name="Footer Placeholder 3">
            <a:extLst>
              <a:ext uri="{FF2B5EF4-FFF2-40B4-BE49-F238E27FC236}">
                <a16:creationId xmlns:a16="http://schemas.microsoft.com/office/drawing/2014/main" id="{CD6AA7E4-CCF4-8E1F-AEF2-918CBD649783}"/>
              </a:ext>
            </a:extLst>
          </p:cNvPr>
          <p:cNvSpPr>
            <a:spLocks noGrp="1"/>
          </p:cNvSpPr>
          <p:nvPr>
            <p:ph type="ftr" sz="quarter" idx="11"/>
          </p:nvPr>
        </p:nvSpPr>
        <p:spPr/>
        <p:txBody>
          <a:bodyPr/>
          <a:lstStyle/>
          <a:p>
            <a:r>
              <a:rPr lang="en-US"/>
              <a:t>F20 21 AA  Applied Text Analytics</a:t>
            </a:r>
          </a:p>
        </p:txBody>
      </p:sp>
    </p:spTree>
    <p:extLst>
      <p:ext uri="{BB962C8B-B14F-4D97-AF65-F5344CB8AC3E}">
        <p14:creationId xmlns:p14="http://schemas.microsoft.com/office/powerpoint/2010/main" val="1609571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6208CE-CA35-541E-8889-8332B253807C}"/>
              </a:ext>
            </a:extLst>
          </p:cNvPr>
          <p:cNvSpPr>
            <a:spLocks noGrp="1"/>
          </p:cNvSpPr>
          <p:nvPr>
            <p:ph type="title"/>
          </p:nvPr>
        </p:nvSpPr>
        <p:spPr>
          <a:xfrm>
            <a:off x="2411760" y="548680"/>
            <a:ext cx="8075240" cy="998984"/>
          </a:xfrm>
        </p:spPr>
        <p:txBody>
          <a:bodyPr>
            <a:normAutofit fontScale="90000"/>
          </a:bodyPr>
          <a:lstStyle/>
          <a:p>
            <a:r>
              <a:rPr lang="en-US" dirty="0"/>
              <a:t>NLP &amp; transformer models </a:t>
            </a:r>
            <a:br>
              <a:rPr lang="en-US" dirty="0"/>
            </a:br>
            <a:r>
              <a:rPr lang="en-US" dirty="0"/>
              <a:t>“ All you need is Attention”</a:t>
            </a:r>
          </a:p>
        </p:txBody>
      </p:sp>
      <p:sp>
        <p:nvSpPr>
          <p:cNvPr id="3" name="Content Placeholder 2">
            <a:extLst>
              <a:ext uri="{FF2B5EF4-FFF2-40B4-BE49-F238E27FC236}">
                <a16:creationId xmlns:a16="http://schemas.microsoft.com/office/drawing/2014/main" id="{2D7B92AE-447C-4514-F360-2FA2D91954A1}"/>
              </a:ext>
            </a:extLst>
          </p:cNvPr>
          <p:cNvSpPr>
            <a:spLocks noGrp="1"/>
          </p:cNvSpPr>
          <p:nvPr>
            <p:ph idx="1"/>
          </p:nvPr>
        </p:nvSpPr>
        <p:spPr>
          <a:xfrm>
            <a:off x="611560" y="1547664"/>
            <a:ext cx="8075240" cy="4578499"/>
          </a:xfrm>
        </p:spPr>
        <p:txBody>
          <a:bodyPr/>
          <a:lstStyle/>
          <a:p>
            <a:pPr marL="0" indent="0">
              <a:buNone/>
            </a:pPr>
            <a:r>
              <a:rPr lang="en-CA" b="1" dirty="0">
                <a:solidFill>
                  <a:schemeClr val="bg2"/>
                </a:solidFill>
                <a:latin typeface="Times" pitchFamily="2" charset="0"/>
              </a:rPr>
              <a:t>Pertained models &amp; transfer learning for NLP</a:t>
            </a:r>
          </a:p>
          <a:p>
            <a:pPr marL="0" indent="0">
              <a:buNone/>
            </a:pPr>
            <a:r>
              <a:rPr lang="en-CA" dirty="0">
                <a:latin typeface="Times" pitchFamily="2" charset="0"/>
              </a:rPr>
              <a:t>T</a:t>
            </a:r>
            <a:r>
              <a:rPr lang="en-CA" dirty="0">
                <a:effectLst/>
                <a:latin typeface="Times" pitchFamily="2" charset="0"/>
              </a:rPr>
              <a:t>oday’s most well-known transformers (2018):</a:t>
            </a:r>
          </a:p>
          <a:p>
            <a:r>
              <a:rPr lang="en-CA" dirty="0">
                <a:effectLst/>
                <a:latin typeface="Times" pitchFamily="2" charset="0"/>
              </a:rPr>
              <a:t>Generative Pretrained Transformer (GPT) </a:t>
            </a:r>
          </a:p>
          <a:p>
            <a:r>
              <a:rPr lang="en-CA" dirty="0">
                <a:effectLst/>
                <a:latin typeface="Times" pitchFamily="2" charset="0"/>
              </a:rPr>
              <a:t>Bidirectional Encoder Representations from Transformers (BERT) </a:t>
            </a:r>
          </a:p>
          <a:p>
            <a:pPr marL="0" indent="0">
              <a:buNone/>
            </a:pPr>
            <a:r>
              <a:rPr lang="en-CA" dirty="0">
                <a:latin typeface="Times" pitchFamily="2" charset="0"/>
              </a:rPr>
              <a:t>A Zoo of transformers emerges:</a:t>
            </a:r>
          </a:p>
          <a:p>
            <a:pPr marL="0" indent="0">
              <a:buNone/>
            </a:pPr>
            <a:endParaRPr lang="en-CA" dirty="0">
              <a:effectLst/>
              <a:latin typeface="Times" pitchFamily="2" charset="0"/>
            </a:endParaRPr>
          </a:p>
          <a:p>
            <a:endParaRPr lang="en-US" dirty="0"/>
          </a:p>
        </p:txBody>
      </p:sp>
      <p:sp>
        <p:nvSpPr>
          <p:cNvPr id="4" name="Footer Placeholder 3">
            <a:extLst>
              <a:ext uri="{FF2B5EF4-FFF2-40B4-BE49-F238E27FC236}">
                <a16:creationId xmlns:a16="http://schemas.microsoft.com/office/drawing/2014/main" id="{E7F74D42-7260-CC16-C820-02EAA037B84A}"/>
              </a:ext>
            </a:extLst>
          </p:cNvPr>
          <p:cNvSpPr>
            <a:spLocks noGrp="1"/>
          </p:cNvSpPr>
          <p:nvPr>
            <p:ph type="ftr" sz="quarter" idx="11"/>
          </p:nvPr>
        </p:nvSpPr>
        <p:spPr/>
        <p:txBody>
          <a:bodyPr/>
          <a:lstStyle/>
          <a:p>
            <a:r>
              <a:rPr lang="en-GB"/>
              <a:t>Introduction to Text Analytics</a:t>
            </a:r>
          </a:p>
        </p:txBody>
      </p:sp>
      <p:sp>
        <p:nvSpPr>
          <p:cNvPr id="5" name="Slide Number Placeholder 4">
            <a:extLst>
              <a:ext uri="{FF2B5EF4-FFF2-40B4-BE49-F238E27FC236}">
                <a16:creationId xmlns:a16="http://schemas.microsoft.com/office/drawing/2014/main" id="{E7E59DA2-F11B-C969-221E-AA48F9040003}"/>
              </a:ext>
            </a:extLst>
          </p:cNvPr>
          <p:cNvSpPr>
            <a:spLocks noGrp="1"/>
          </p:cNvSpPr>
          <p:nvPr>
            <p:ph type="sldNum" sz="quarter" idx="12"/>
          </p:nvPr>
        </p:nvSpPr>
        <p:spPr/>
        <p:txBody>
          <a:bodyPr/>
          <a:lstStyle/>
          <a:p>
            <a:fld id="{191E7B16-C11D-48A6-9FE1-93A9A96AC7E6}" type="slidenum">
              <a:rPr lang="en-GB" smtClean="0"/>
              <a:t>49</a:t>
            </a:fld>
            <a:endParaRPr lang="en-GB"/>
          </a:p>
        </p:txBody>
      </p:sp>
      <p:pic>
        <p:nvPicPr>
          <p:cNvPr id="6" name="Picture 5">
            <a:extLst>
              <a:ext uri="{FF2B5EF4-FFF2-40B4-BE49-F238E27FC236}">
                <a16:creationId xmlns:a16="http://schemas.microsoft.com/office/drawing/2014/main" id="{F3872E3B-8E00-32D5-9BA1-5547CD1E4292}"/>
              </a:ext>
            </a:extLst>
          </p:cNvPr>
          <p:cNvPicPr>
            <a:picLocks noChangeAspect="1"/>
          </p:cNvPicPr>
          <p:nvPr/>
        </p:nvPicPr>
        <p:blipFill>
          <a:blip r:embed="rId3"/>
          <a:stretch>
            <a:fillRect/>
          </a:stretch>
        </p:blipFill>
        <p:spPr>
          <a:xfrm>
            <a:off x="457200" y="3956433"/>
            <a:ext cx="7772400" cy="2215661"/>
          </a:xfrm>
          <a:prstGeom prst="rect">
            <a:avLst/>
          </a:prstGeom>
        </p:spPr>
      </p:pic>
      <p:sp>
        <p:nvSpPr>
          <p:cNvPr id="7" name="TextBox 6">
            <a:extLst>
              <a:ext uri="{FF2B5EF4-FFF2-40B4-BE49-F238E27FC236}">
                <a16:creationId xmlns:a16="http://schemas.microsoft.com/office/drawing/2014/main" id="{568577C9-F5F3-EEF4-E2EE-6842C079DEDF}"/>
              </a:ext>
            </a:extLst>
          </p:cNvPr>
          <p:cNvSpPr txBox="1"/>
          <p:nvPr/>
        </p:nvSpPr>
        <p:spPr>
          <a:xfrm>
            <a:off x="457200" y="6215746"/>
            <a:ext cx="5624360" cy="646331"/>
          </a:xfrm>
          <a:prstGeom prst="rect">
            <a:avLst/>
          </a:prstGeom>
          <a:solidFill>
            <a:srgbClr val="EBE699"/>
          </a:solidFill>
        </p:spPr>
        <p:txBody>
          <a:bodyPr wrap="none" rtlCol="0">
            <a:spAutoFit/>
          </a:bodyPr>
          <a:lstStyle/>
          <a:p>
            <a:r>
              <a:rPr lang="en-US" dirty="0"/>
              <a:t>GPT pretrained on </a:t>
            </a:r>
            <a:r>
              <a:rPr lang="en-US" dirty="0" err="1"/>
              <a:t>BookCorpus</a:t>
            </a:r>
            <a:r>
              <a:rPr lang="en-US" dirty="0"/>
              <a:t> (7000 unpublished books) </a:t>
            </a:r>
          </a:p>
          <a:p>
            <a:r>
              <a:rPr lang="en-US" dirty="0"/>
              <a:t>BERT pertained on </a:t>
            </a:r>
            <a:r>
              <a:rPr lang="en-US" dirty="0" err="1"/>
              <a:t>BookCorpus</a:t>
            </a:r>
            <a:r>
              <a:rPr lang="en-US" dirty="0"/>
              <a:t> and English Wikipedia </a:t>
            </a:r>
          </a:p>
        </p:txBody>
      </p:sp>
    </p:spTree>
    <p:extLst>
      <p:ext uri="{BB962C8B-B14F-4D97-AF65-F5344CB8AC3E}">
        <p14:creationId xmlns:p14="http://schemas.microsoft.com/office/powerpoint/2010/main" val="30067919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493465-57A9-1B4D-B621-4DC1BB3377D2}"/>
              </a:ext>
            </a:extLst>
          </p:cNvPr>
          <p:cNvSpPr>
            <a:spLocks noGrp="1"/>
          </p:cNvSpPr>
          <p:nvPr>
            <p:ph type="title"/>
          </p:nvPr>
        </p:nvSpPr>
        <p:spPr>
          <a:xfrm>
            <a:off x="2123728" y="548680"/>
            <a:ext cx="8075240" cy="998984"/>
          </a:xfrm>
        </p:spPr>
        <p:txBody>
          <a:bodyPr/>
          <a:lstStyle/>
          <a:p>
            <a:r>
              <a:rPr lang="en-GB" dirty="0"/>
              <a:t>Text Analytics</a:t>
            </a:r>
          </a:p>
        </p:txBody>
      </p:sp>
      <p:sp>
        <p:nvSpPr>
          <p:cNvPr id="3" name="Text Placeholder 2">
            <a:extLst>
              <a:ext uri="{FF2B5EF4-FFF2-40B4-BE49-F238E27FC236}">
                <a16:creationId xmlns:a16="http://schemas.microsoft.com/office/drawing/2014/main" id="{BD0997D1-2908-3B4A-AB4B-181B2A13DA93}"/>
              </a:ext>
            </a:extLst>
          </p:cNvPr>
          <p:cNvSpPr>
            <a:spLocks noGrp="1"/>
          </p:cNvSpPr>
          <p:nvPr>
            <p:ph type="body" idx="1"/>
          </p:nvPr>
        </p:nvSpPr>
        <p:spPr>
          <a:xfrm>
            <a:off x="611560" y="1988431"/>
            <a:ext cx="3885828" cy="639762"/>
          </a:xfrm>
        </p:spPr>
        <p:txBody>
          <a:bodyPr/>
          <a:lstStyle/>
          <a:p>
            <a:r>
              <a:rPr lang="en-GB" dirty="0"/>
              <a:t>“Text”</a:t>
            </a:r>
          </a:p>
        </p:txBody>
      </p:sp>
      <p:sp>
        <p:nvSpPr>
          <p:cNvPr id="4" name="Content Placeholder 3">
            <a:extLst>
              <a:ext uri="{FF2B5EF4-FFF2-40B4-BE49-F238E27FC236}">
                <a16:creationId xmlns:a16="http://schemas.microsoft.com/office/drawing/2014/main" id="{111FA890-3194-6245-8FD1-5E58E3A345CF}"/>
              </a:ext>
            </a:extLst>
          </p:cNvPr>
          <p:cNvSpPr>
            <a:spLocks noGrp="1"/>
          </p:cNvSpPr>
          <p:nvPr>
            <p:ph sz="half" idx="2"/>
          </p:nvPr>
        </p:nvSpPr>
        <p:spPr>
          <a:xfrm>
            <a:off x="611560" y="2852936"/>
            <a:ext cx="3885828" cy="3600400"/>
          </a:xfrm>
          <a:solidFill>
            <a:schemeClr val="tx2">
              <a:lumMod val="20000"/>
              <a:lumOff val="80000"/>
            </a:schemeClr>
          </a:solidFill>
        </p:spPr>
        <p:txBody>
          <a:bodyPr/>
          <a:lstStyle/>
          <a:p>
            <a:r>
              <a:rPr lang="en-GB" b="1" dirty="0">
                <a:solidFill>
                  <a:schemeClr val="bg2"/>
                </a:solidFill>
              </a:rPr>
              <a:t>Client interactions</a:t>
            </a:r>
            <a:r>
              <a:rPr lang="en-GB" dirty="0"/>
              <a:t>, product reviews, call </a:t>
            </a:r>
            <a:r>
              <a:rPr lang="en-GB" dirty="0" err="1"/>
              <a:t>center</a:t>
            </a:r>
            <a:r>
              <a:rPr lang="en-GB" dirty="0"/>
              <a:t> logs, emails, blogs, tweets </a:t>
            </a:r>
          </a:p>
          <a:p>
            <a:endParaRPr lang="en-GB" dirty="0"/>
          </a:p>
          <a:p>
            <a:r>
              <a:rPr lang="en-GB" b="1" dirty="0">
                <a:solidFill>
                  <a:schemeClr val="bg2"/>
                </a:solidFill>
              </a:rPr>
              <a:t>Text Sources: </a:t>
            </a:r>
            <a:r>
              <a:rPr lang="en-GB" dirty="0"/>
              <a:t>Digital Libraries, Electronic news, social media, web, chat logs </a:t>
            </a:r>
          </a:p>
          <a:p>
            <a:endParaRPr lang="en-GB" dirty="0"/>
          </a:p>
        </p:txBody>
      </p:sp>
      <p:sp>
        <p:nvSpPr>
          <p:cNvPr id="5" name="Text Placeholder 4">
            <a:extLst>
              <a:ext uri="{FF2B5EF4-FFF2-40B4-BE49-F238E27FC236}">
                <a16:creationId xmlns:a16="http://schemas.microsoft.com/office/drawing/2014/main" id="{F290DED6-46C6-4448-9706-6C6A12A26A87}"/>
              </a:ext>
            </a:extLst>
          </p:cNvPr>
          <p:cNvSpPr>
            <a:spLocks noGrp="1"/>
          </p:cNvSpPr>
          <p:nvPr>
            <p:ph type="body" sz="quarter" idx="3"/>
          </p:nvPr>
        </p:nvSpPr>
        <p:spPr>
          <a:xfrm>
            <a:off x="4799446" y="1988432"/>
            <a:ext cx="3887354" cy="639762"/>
          </a:xfrm>
        </p:spPr>
        <p:txBody>
          <a:bodyPr/>
          <a:lstStyle/>
          <a:p>
            <a:r>
              <a:rPr lang="en-GB" dirty="0"/>
              <a:t>“Analytics”</a:t>
            </a:r>
          </a:p>
        </p:txBody>
      </p:sp>
      <p:sp>
        <p:nvSpPr>
          <p:cNvPr id="6" name="Content Placeholder 5">
            <a:extLst>
              <a:ext uri="{FF2B5EF4-FFF2-40B4-BE49-F238E27FC236}">
                <a16:creationId xmlns:a16="http://schemas.microsoft.com/office/drawing/2014/main" id="{7E41EF7E-5E43-A34A-8ABB-BB452AB0C629}"/>
              </a:ext>
            </a:extLst>
          </p:cNvPr>
          <p:cNvSpPr>
            <a:spLocks noGrp="1"/>
          </p:cNvSpPr>
          <p:nvPr>
            <p:ph sz="quarter" idx="4"/>
          </p:nvPr>
        </p:nvSpPr>
        <p:spPr>
          <a:xfrm>
            <a:off x="4799446" y="2852936"/>
            <a:ext cx="3887354" cy="3456384"/>
          </a:xfrm>
          <a:solidFill>
            <a:schemeClr val="tx2">
              <a:lumMod val="20000"/>
              <a:lumOff val="80000"/>
            </a:schemeClr>
          </a:solidFill>
        </p:spPr>
        <p:txBody>
          <a:bodyPr/>
          <a:lstStyle/>
          <a:p>
            <a:r>
              <a:rPr lang="en-GB" b="1" dirty="0">
                <a:solidFill>
                  <a:schemeClr val="accent4"/>
                </a:solidFill>
              </a:rPr>
              <a:t>Tools to work on data </a:t>
            </a:r>
          </a:p>
          <a:p>
            <a:endParaRPr lang="en-GB" dirty="0"/>
          </a:p>
          <a:p>
            <a:r>
              <a:rPr lang="en-GB" dirty="0"/>
              <a:t>Gain insights using:</a:t>
            </a:r>
          </a:p>
          <a:p>
            <a:pPr lvl="1"/>
            <a:r>
              <a:rPr lang="en-GB" dirty="0"/>
              <a:t>Visualization</a:t>
            </a:r>
          </a:p>
          <a:p>
            <a:pPr lvl="1"/>
            <a:r>
              <a:rPr lang="en-GB" dirty="0"/>
              <a:t>Transformations</a:t>
            </a:r>
          </a:p>
          <a:p>
            <a:pPr lvl="1"/>
            <a:r>
              <a:rPr lang="en-GB" dirty="0"/>
              <a:t>Machine learning </a:t>
            </a:r>
          </a:p>
          <a:p>
            <a:endParaRPr lang="en-GB" dirty="0"/>
          </a:p>
        </p:txBody>
      </p:sp>
      <p:sp>
        <p:nvSpPr>
          <p:cNvPr id="7" name="TextBox 6">
            <a:extLst>
              <a:ext uri="{FF2B5EF4-FFF2-40B4-BE49-F238E27FC236}">
                <a16:creationId xmlns:a16="http://schemas.microsoft.com/office/drawing/2014/main" id="{5F0FF553-CAB0-594B-B73A-F2652599E728}"/>
              </a:ext>
            </a:extLst>
          </p:cNvPr>
          <p:cNvSpPr txBox="1"/>
          <p:nvPr/>
        </p:nvSpPr>
        <p:spPr>
          <a:xfrm>
            <a:off x="4799446" y="5589240"/>
            <a:ext cx="4067973" cy="461665"/>
          </a:xfrm>
          <a:prstGeom prst="rect">
            <a:avLst/>
          </a:prstGeom>
          <a:noFill/>
        </p:spPr>
        <p:txBody>
          <a:bodyPr wrap="none" rtlCol="0">
            <a:spAutoFit/>
          </a:bodyPr>
          <a:lstStyle/>
          <a:p>
            <a:r>
              <a:rPr lang="en-GB" sz="2400" b="1" dirty="0">
                <a:solidFill>
                  <a:schemeClr val="bg2"/>
                </a:solidFill>
              </a:rPr>
              <a:t>Tell the story behind the data!</a:t>
            </a:r>
          </a:p>
        </p:txBody>
      </p:sp>
      <p:sp>
        <p:nvSpPr>
          <p:cNvPr id="8" name="Footer Placeholder 7">
            <a:extLst>
              <a:ext uri="{FF2B5EF4-FFF2-40B4-BE49-F238E27FC236}">
                <a16:creationId xmlns:a16="http://schemas.microsoft.com/office/drawing/2014/main" id="{5532C148-314C-001A-89C5-632B2F6EA40B}"/>
              </a:ext>
            </a:extLst>
          </p:cNvPr>
          <p:cNvSpPr>
            <a:spLocks noGrp="1"/>
          </p:cNvSpPr>
          <p:nvPr>
            <p:ph type="ftr" sz="quarter" idx="11"/>
          </p:nvPr>
        </p:nvSpPr>
        <p:spPr/>
        <p:txBody>
          <a:bodyPr/>
          <a:lstStyle/>
          <a:p>
            <a:r>
              <a:rPr lang="en-GB"/>
              <a:t>Introduction to Text Analytics</a:t>
            </a:r>
          </a:p>
        </p:txBody>
      </p:sp>
      <p:sp>
        <p:nvSpPr>
          <p:cNvPr id="9" name="Slide Number Placeholder 8">
            <a:extLst>
              <a:ext uri="{FF2B5EF4-FFF2-40B4-BE49-F238E27FC236}">
                <a16:creationId xmlns:a16="http://schemas.microsoft.com/office/drawing/2014/main" id="{4955C991-005F-518F-60CD-233420CDEA98}"/>
              </a:ext>
            </a:extLst>
          </p:cNvPr>
          <p:cNvSpPr>
            <a:spLocks noGrp="1"/>
          </p:cNvSpPr>
          <p:nvPr>
            <p:ph type="sldNum" sz="quarter" idx="12"/>
          </p:nvPr>
        </p:nvSpPr>
        <p:spPr/>
        <p:txBody>
          <a:bodyPr/>
          <a:lstStyle/>
          <a:p>
            <a:fld id="{191E7B16-C11D-48A6-9FE1-93A9A96AC7E6}" type="slidenum">
              <a:rPr lang="en-GB" smtClean="0"/>
              <a:t>5</a:t>
            </a:fld>
            <a:endParaRPr lang="en-GB"/>
          </a:p>
        </p:txBody>
      </p:sp>
    </p:spTree>
    <p:extLst>
      <p:ext uri="{BB962C8B-B14F-4D97-AF65-F5344CB8AC3E}">
        <p14:creationId xmlns:p14="http://schemas.microsoft.com/office/powerpoint/2010/main" val="853757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4865D8-B2D3-120D-A76E-02A4C2327683}"/>
              </a:ext>
            </a:extLst>
          </p:cNvPr>
          <p:cNvSpPr>
            <a:spLocks noGrp="1"/>
          </p:cNvSpPr>
          <p:nvPr>
            <p:ph type="title"/>
          </p:nvPr>
        </p:nvSpPr>
        <p:spPr>
          <a:xfrm>
            <a:off x="1982180" y="395223"/>
            <a:ext cx="8075240" cy="998984"/>
          </a:xfrm>
        </p:spPr>
        <p:txBody>
          <a:bodyPr>
            <a:normAutofit/>
          </a:bodyPr>
          <a:lstStyle/>
          <a:p>
            <a:r>
              <a:rPr lang="en-US" dirty="0"/>
              <a:t>K</a:t>
            </a:r>
            <a:r>
              <a:rPr lang="en-AE" dirty="0"/>
              <a:t>ey Transformer models</a:t>
            </a:r>
            <a:endParaRPr lang="en-AE" dirty="0">
              <a:solidFill>
                <a:schemeClr val="accent2">
                  <a:lumMod val="75000"/>
                </a:schemeClr>
              </a:solidFill>
              <a:effectLst>
                <a:outerShdw blurRad="38100" dist="38100" dir="2700000" algn="tl">
                  <a:srgbClr val="000000">
                    <a:alpha val="43137"/>
                  </a:srgbClr>
                </a:outerShdw>
              </a:effectLst>
            </a:endParaRPr>
          </a:p>
        </p:txBody>
      </p:sp>
      <p:pic>
        <p:nvPicPr>
          <p:cNvPr id="9" name="Content Placeholder 8" descr="Diagram&#10;&#10;Description automatically generated">
            <a:extLst>
              <a:ext uri="{FF2B5EF4-FFF2-40B4-BE49-F238E27FC236}">
                <a16:creationId xmlns:a16="http://schemas.microsoft.com/office/drawing/2014/main" id="{5A848748-2026-A669-1881-30E1F00BD5FF}"/>
              </a:ext>
            </a:extLst>
          </p:cNvPr>
          <p:cNvPicPr>
            <a:picLocks noGrp="1" noChangeAspect="1"/>
          </p:cNvPicPr>
          <p:nvPr>
            <p:ph idx="1"/>
          </p:nvPr>
        </p:nvPicPr>
        <p:blipFill>
          <a:blip r:embed="rId3"/>
          <a:stretch>
            <a:fillRect/>
          </a:stretch>
        </p:blipFill>
        <p:spPr>
          <a:xfrm>
            <a:off x="-120191" y="1940819"/>
            <a:ext cx="6488782" cy="4451349"/>
          </a:xfrm>
        </p:spPr>
      </p:pic>
      <p:sp>
        <p:nvSpPr>
          <p:cNvPr id="4" name="Footer Placeholder 3">
            <a:extLst>
              <a:ext uri="{FF2B5EF4-FFF2-40B4-BE49-F238E27FC236}">
                <a16:creationId xmlns:a16="http://schemas.microsoft.com/office/drawing/2014/main" id="{550C3024-33F3-78B3-D66D-23A70A70D7A2}"/>
              </a:ext>
            </a:extLst>
          </p:cNvPr>
          <p:cNvSpPr>
            <a:spLocks noGrp="1"/>
          </p:cNvSpPr>
          <p:nvPr>
            <p:ph type="ftr" sz="quarter" idx="11"/>
          </p:nvPr>
        </p:nvSpPr>
        <p:spPr/>
        <p:txBody>
          <a:bodyPr/>
          <a:lstStyle/>
          <a:p>
            <a:r>
              <a:rPr lang="en-US"/>
              <a:t>F20 21 AA  Applied Text Analytics</a:t>
            </a:r>
          </a:p>
        </p:txBody>
      </p:sp>
      <p:sp>
        <p:nvSpPr>
          <p:cNvPr id="10" name="TextBox 9">
            <a:extLst>
              <a:ext uri="{FF2B5EF4-FFF2-40B4-BE49-F238E27FC236}">
                <a16:creationId xmlns:a16="http://schemas.microsoft.com/office/drawing/2014/main" id="{C98B6BAF-2EC2-7638-6136-D30B316D793E}"/>
              </a:ext>
            </a:extLst>
          </p:cNvPr>
          <p:cNvSpPr txBox="1"/>
          <p:nvPr/>
        </p:nvSpPr>
        <p:spPr>
          <a:xfrm>
            <a:off x="4779340" y="1685519"/>
            <a:ext cx="4200525" cy="1838965"/>
          </a:xfrm>
          <a:prstGeom prst="rect">
            <a:avLst/>
          </a:prstGeom>
          <a:solidFill>
            <a:schemeClr val="accent5">
              <a:lumMod val="20000"/>
              <a:lumOff val="80000"/>
            </a:schemeClr>
          </a:solidFill>
        </p:spPr>
        <p:txBody>
          <a:bodyPr wrap="square" rtlCol="0">
            <a:spAutoFit/>
          </a:bodyPr>
          <a:lstStyle/>
          <a:p>
            <a:r>
              <a:rPr lang="en-US" sz="2000" dirty="0">
                <a:latin typeface="MinionPro"/>
              </a:rPr>
              <a:t>researchers built models on various datasets of different size and nature, used new pretraining objectives, and tweaked the architecture to further improve performance </a:t>
            </a:r>
            <a:endParaRPr lang="en-US" sz="2000" dirty="0"/>
          </a:p>
          <a:p>
            <a:endParaRPr lang="en-AE" sz="1350" dirty="0"/>
          </a:p>
        </p:txBody>
      </p:sp>
    </p:spTree>
    <p:extLst>
      <p:ext uri="{BB962C8B-B14F-4D97-AF65-F5344CB8AC3E}">
        <p14:creationId xmlns:p14="http://schemas.microsoft.com/office/powerpoint/2010/main" val="247455428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1D95FB-FA13-6E24-6FC4-6B4F43F27A1D}"/>
              </a:ext>
            </a:extLst>
          </p:cNvPr>
          <p:cNvSpPr>
            <a:spLocks noGrp="1"/>
          </p:cNvSpPr>
          <p:nvPr>
            <p:ph type="title"/>
          </p:nvPr>
        </p:nvSpPr>
        <p:spPr>
          <a:xfrm>
            <a:off x="2195736" y="360163"/>
            <a:ext cx="7886700" cy="994172"/>
          </a:xfrm>
        </p:spPr>
        <p:txBody>
          <a:bodyPr>
            <a:normAutofit/>
          </a:bodyPr>
          <a:lstStyle/>
          <a:p>
            <a:r>
              <a:rPr lang="en-AE" sz="3600" dirty="0"/>
              <a:t>Transfer Learning in NLP</a:t>
            </a:r>
          </a:p>
        </p:txBody>
      </p:sp>
      <p:sp>
        <p:nvSpPr>
          <p:cNvPr id="3" name="Content Placeholder 2">
            <a:extLst>
              <a:ext uri="{FF2B5EF4-FFF2-40B4-BE49-F238E27FC236}">
                <a16:creationId xmlns:a16="http://schemas.microsoft.com/office/drawing/2014/main" id="{33741B94-0B07-D509-B499-77E60F59EA0D}"/>
              </a:ext>
            </a:extLst>
          </p:cNvPr>
          <p:cNvSpPr>
            <a:spLocks noGrp="1"/>
          </p:cNvSpPr>
          <p:nvPr>
            <p:ph idx="1"/>
          </p:nvPr>
        </p:nvSpPr>
        <p:spPr>
          <a:xfrm>
            <a:off x="0" y="1907382"/>
            <a:ext cx="3491880" cy="4590455"/>
          </a:xfrm>
        </p:spPr>
        <p:txBody>
          <a:bodyPr>
            <a:normAutofit fontScale="92500" lnSpcReduction="10000"/>
          </a:bodyPr>
          <a:lstStyle/>
          <a:p>
            <a:r>
              <a:rPr lang="en-US" sz="2000" dirty="0">
                <a:latin typeface="MinionPro"/>
              </a:rPr>
              <a:t>NLP applications typically required large amounts of labeled data to achieve high performance.</a:t>
            </a:r>
          </a:p>
          <a:p>
            <a:endParaRPr lang="en-US" sz="2000" dirty="0">
              <a:latin typeface="MinionPro"/>
            </a:endParaRPr>
          </a:p>
          <a:p>
            <a:r>
              <a:rPr lang="en-US" sz="2000" dirty="0">
                <a:latin typeface="MinionPro"/>
              </a:rPr>
              <a:t>Transfer Learning produces high-quality models that can be trained much more efficiently on a variety of downstream tasks, and with much less labeled data. </a:t>
            </a:r>
          </a:p>
          <a:p>
            <a:endParaRPr lang="en-US" sz="2000" dirty="0">
              <a:latin typeface="MinionPro"/>
            </a:endParaRPr>
          </a:p>
          <a:p>
            <a:r>
              <a:rPr lang="en-US" sz="2000" dirty="0">
                <a:latin typeface="MinionPro"/>
              </a:rPr>
              <a:t>GPT and BERT set a new state of the art by combined self-attention with transfer learning for NLP</a:t>
            </a:r>
            <a:endParaRPr lang="en-US" sz="2000" dirty="0"/>
          </a:p>
          <a:p>
            <a:endParaRPr lang="en-US" sz="1650" dirty="0">
              <a:latin typeface="MinionPro"/>
            </a:endParaRPr>
          </a:p>
          <a:p>
            <a:endParaRPr lang="en-US" sz="1650" dirty="0">
              <a:latin typeface="MinionPro"/>
            </a:endParaRPr>
          </a:p>
          <a:p>
            <a:endParaRPr lang="en-US" dirty="0"/>
          </a:p>
          <a:p>
            <a:endParaRPr lang="en-US" dirty="0"/>
          </a:p>
          <a:p>
            <a:endParaRPr lang="en-US" dirty="0"/>
          </a:p>
          <a:p>
            <a:endParaRPr lang="en-US" dirty="0"/>
          </a:p>
          <a:p>
            <a:endParaRPr lang="en-AE" dirty="0"/>
          </a:p>
        </p:txBody>
      </p:sp>
      <p:sp>
        <p:nvSpPr>
          <p:cNvPr id="4" name="Footer Placeholder 3">
            <a:extLst>
              <a:ext uri="{FF2B5EF4-FFF2-40B4-BE49-F238E27FC236}">
                <a16:creationId xmlns:a16="http://schemas.microsoft.com/office/drawing/2014/main" id="{459F8A9C-29C6-5A6B-7066-724FDAED4FE6}"/>
              </a:ext>
            </a:extLst>
          </p:cNvPr>
          <p:cNvSpPr>
            <a:spLocks noGrp="1"/>
          </p:cNvSpPr>
          <p:nvPr>
            <p:ph type="ftr" sz="quarter" idx="11"/>
          </p:nvPr>
        </p:nvSpPr>
        <p:spPr/>
        <p:txBody>
          <a:bodyPr/>
          <a:lstStyle/>
          <a:p>
            <a:r>
              <a:rPr lang="en-US"/>
              <a:t>F20 21 AA  Applied Text Analytics</a:t>
            </a:r>
          </a:p>
        </p:txBody>
      </p:sp>
      <p:pic>
        <p:nvPicPr>
          <p:cNvPr id="6" name="Picture 5" descr="Diagram, schematic&#10;&#10;Description automatically generated">
            <a:extLst>
              <a:ext uri="{FF2B5EF4-FFF2-40B4-BE49-F238E27FC236}">
                <a16:creationId xmlns:a16="http://schemas.microsoft.com/office/drawing/2014/main" id="{EFC00FC8-7455-F7B6-139D-FD84857586F9}"/>
              </a:ext>
            </a:extLst>
          </p:cNvPr>
          <p:cNvPicPr>
            <a:picLocks noChangeAspect="1"/>
          </p:cNvPicPr>
          <p:nvPr/>
        </p:nvPicPr>
        <p:blipFill>
          <a:blip r:embed="rId2"/>
          <a:stretch>
            <a:fillRect/>
          </a:stretch>
        </p:blipFill>
        <p:spPr>
          <a:xfrm>
            <a:off x="3314700" y="1600626"/>
            <a:ext cx="5829300" cy="4400125"/>
          </a:xfrm>
          <a:prstGeom prst="rect">
            <a:avLst/>
          </a:prstGeom>
        </p:spPr>
      </p:pic>
    </p:spTree>
    <p:extLst>
      <p:ext uri="{BB962C8B-B14F-4D97-AF65-F5344CB8AC3E}">
        <p14:creationId xmlns:p14="http://schemas.microsoft.com/office/powerpoint/2010/main" val="224631792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1D95FB-FA13-6E24-6FC4-6B4F43F27A1D}"/>
              </a:ext>
            </a:extLst>
          </p:cNvPr>
          <p:cNvSpPr>
            <a:spLocks noGrp="1"/>
          </p:cNvSpPr>
          <p:nvPr>
            <p:ph type="title"/>
          </p:nvPr>
        </p:nvSpPr>
        <p:spPr>
          <a:xfrm>
            <a:off x="2076450" y="422702"/>
            <a:ext cx="7886700" cy="994172"/>
          </a:xfrm>
        </p:spPr>
        <p:txBody>
          <a:bodyPr>
            <a:normAutofit/>
          </a:bodyPr>
          <a:lstStyle/>
          <a:p>
            <a:r>
              <a:rPr lang="en-AE" sz="3600" dirty="0"/>
              <a:t>Transfer Learning in NLP</a:t>
            </a:r>
          </a:p>
        </p:txBody>
      </p:sp>
      <p:sp>
        <p:nvSpPr>
          <p:cNvPr id="4" name="Footer Placeholder 3">
            <a:extLst>
              <a:ext uri="{FF2B5EF4-FFF2-40B4-BE49-F238E27FC236}">
                <a16:creationId xmlns:a16="http://schemas.microsoft.com/office/drawing/2014/main" id="{459F8A9C-29C6-5A6B-7066-724FDAED4FE6}"/>
              </a:ext>
            </a:extLst>
          </p:cNvPr>
          <p:cNvSpPr>
            <a:spLocks noGrp="1"/>
          </p:cNvSpPr>
          <p:nvPr>
            <p:ph type="ftr" sz="quarter" idx="11"/>
          </p:nvPr>
        </p:nvSpPr>
        <p:spPr/>
        <p:txBody>
          <a:bodyPr/>
          <a:lstStyle/>
          <a:p>
            <a:r>
              <a:rPr lang="en-US"/>
              <a:t>F20 21 AA  Applied Text Analytics</a:t>
            </a:r>
          </a:p>
        </p:txBody>
      </p:sp>
      <p:pic>
        <p:nvPicPr>
          <p:cNvPr id="9" name="Picture 8" descr="Diagram&#10;&#10;Description automatically generated">
            <a:extLst>
              <a:ext uri="{FF2B5EF4-FFF2-40B4-BE49-F238E27FC236}">
                <a16:creationId xmlns:a16="http://schemas.microsoft.com/office/drawing/2014/main" id="{A9173EEE-F347-1588-FCA7-A8222E241C73}"/>
              </a:ext>
            </a:extLst>
          </p:cNvPr>
          <p:cNvPicPr>
            <a:picLocks noChangeAspect="1"/>
          </p:cNvPicPr>
          <p:nvPr/>
        </p:nvPicPr>
        <p:blipFill rotWithShape="1">
          <a:blip r:embed="rId3"/>
          <a:srcRect t="5241"/>
          <a:stretch/>
        </p:blipFill>
        <p:spPr>
          <a:xfrm>
            <a:off x="314325" y="1712765"/>
            <a:ext cx="5829300" cy="1549959"/>
          </a:xfrm>
          <a:prstGeom prst="rect">
            <a:avLst/>
          </a:prstGeom>
        </p:spPr>
      </p:pic>
      <p:sp>
        <p:nvSpPr>
          <p:cNvPr id="10" name="TextBox 9">
            <a:extLst>
              <a:ext uri="{FF2B5EF4-FFF2-40B4-BE49-F238E27FC236}">
                <a16:creationId xmlns:a16="http://schemas.microsoft.com/office/drawing/2014/main" id="{F41A422B-EC5D-1C3A-8E8B-1D5856818EA3}"/>
              </a:ext>
            </a:extLst>
          </p:cNvPr>
          <p:cNvSpPr txBox="1"/>
          <p:nvPr/>
        </p:nvSpPr>
        <p:spPr>
          <a:xfrm>
            <a:off x="220532" y="3991127"/>
            <a:ext cx="8923468" cy="1038746"/>
          </a:xfrm>
          <a:prstGeom prst="rect">
            <a:avLst/>
          </a:prstGeom>
          <a:solidFill>
            <a:schemeClr val="accent6">
              <a:lumMod val="20000"/>
              <a:lumOff val="80000"/>
            </a:schemeClr>
          </a:solidFill>
        </p:spPr>
        <p:txBody>
          <a:bodyPr wrap="none" rtlCol="0">
            <a:spAutoFit/>
          </a:bodyPr>
          <a:lstStyle/>
          <a:p>
            <a:pPr marL="257175" indent="-257175">
              <a:buAutoNum type="arabicPeriod"/>
            </a:pPr>
            <a:r>
              <a:rPr lang="en-US" sz="1600" dirty="0">
                <a:latin typeface="MinionPro"/>
              </a:rPr>
              <a:t>predict the next word based on the previous words using large corpus; Wikipedia (language modeling)</a:t>
            </a:r>
          </a:p>
          <a:p>
            <a:pPr marL="257175" indent="-257175">
              <a:buFontTx/>
              <a:buAutoNum type="arabicPeriod"/>
            </a:pPr>
            <a:r>
              <a:rPr lang="en-US" sz="1600" dirty="0">
                <a:latin typeface="MinionPro"/>
              </a:rPr>
              <a:t>adapt it to the in-domain corpus (IMDb corpus of movie reviews-language modeling on target corpus)</a:t>
            </a:r>
            <a:endParaRPr lang="en-US" sz="1600" dirty="0"/>
          </a:p>
          <a:p>
            <a:pPr marL="257175" indent="-257175">
              <a:buFontTx/>
              <a:buAutoNum type="arabicPeriod"/>
            </a:pPr>
            <a:r>
              <a:rPr lang="en-US" sz="1600" dirty="0">
                <a:latin typeface="MinionPro"/>
              </a:rPr>
              <a:t>Add classification layer for the target task (e.g., classifying the sentiment of movie reviews )</a:t>
            </a:r>
            <a:endParaRPr lang="en-US" sz="1600" dirty="0"/>
          </a:p>
          <a:p>
            <a:endParaRPr lang="en-AE" sz="1350" dirty="0"/>
          </a:p>
        </p:txBody>
      </p:sp>
      <p:sp>
        <p:nvSpPr>
          <p:cNvPr id="11" name="TextBox 10">
            <a:extLst>
              <a:ext uri="{FF2B5EF4-FFF2-40B4-BE49-F238E27FC236}">
                <a16:creationId xmlns:a16="http://schemas.microsoft.com/office/drawing/2014/main" id="{3B64A3DB-3107-34F4-1576-39EF137B13EA}"/>
              </a:ext>
            </a:extLst>
          </p:cNvPr>
          <p:cNvSpPr txBox="1"/>
          <p:nvPr/>
        </p:nvSpPr>
        <p:spPr>
          <a:xfrm>
            <a:off x="6404883" y="1905747"/>
            <a:ext cx="1864613" cy="623248"/>
          </a:xfrm>
          <a:prstGeom prst="rect">
            <a:avLst/>
          </a:prstGeom>
          <a:solidFill>
            <a:schemeClr val="accent4">
              <a:lumMod val="40000"/>
              <a:lumOff val="60000"/>
            </a:schemeClr>
          </a:solidFill>
        </p:spPr>
        <p:txBody>
          <a:bodyPr wrap="none" rtlCol="0">
            <a:spAutoFit/>
          </a:bodyPr>
          <a:lstStyle/>
          <a:p>
            <a:r>
              <a:rPr lang="en-US" sz="2100" b="1" dirty="0" err="1">
                <a:latin typeface="MinionPro"/>
              </a:rPr>
              <a:t>ULMFiT</a:t>
            </a:r>
            <a:r>
              <a:rPr lang="en-US" sz="2100" b="1" dirty="0">
                <a:latin typeface="MinionPro"/>
              </a:rPr>
              <a:t> model </a:t>
            </a:r>
            <a:endParaRPr lang="en-US" sz="2100" b="1" dirty="0"/>
          </a:p>
          <a:p>
            <a:endParaRPr lang="en-AE" sz="1350" dirty="0"/>
          </a:p>
        </p:txBody>
      </p:sp>
    </p:spTree>
    <p:extLst>
      <p:ext uri="{BB962C8B-B14F-4D97-AF65-F5344CB8AC3E}">
        <p14:creationId xmlns:p14="http://schemas.microsoft.com/office/powerpoint/2010/main" val="414131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1D95FB-FA13-6E24-6FC4-6B4F43F27A1D}"/>
              </a:ext>
            </a:extLst>
          </p:cNvPr>
          <p:cNvSpPr>
            <a:spLocks noGrp="1"/>
          </p:cNvSpPr>
          <p:nvPr>
            <p:ph type="title"/>
          </p:nvPr>
        </p:nvSpPr>
        <p:spPr>
          <a:xfrm>
            <a:off x="2339752" y="332656"/>
            <a:ext cx="7886700" cy="994172"/>
          </a:xfrm>
        </p:spPr>
        <p:txBody>
          <a:bodyPr>
            <a:normAutofit/>
          </a:bodyPr>
          <a:lstStyle/>
          <a:p>
            <a:r>
              <a:rPr lang="en-AE" sz="3600" dirty="0"/>
              <a:t>Transfer Learning in NLP</a:t>
            </a:r>
          </a:p>
        </p:txBody>
      </p:sp>
      <p:sp>
        <p:nvSpPr>
          <p:cNvPr id="3" name="Content Placeholder 2">
            <a:extLst>
              <a:ext uri="{FF2B5EF4-FFF2-40B4-BE49-F238E27FC236}">
                <a16:creationId xmlns:a16="http://schemas.microsoft.com/office/drawing/2014/main" id="{33741B94-0B07-D509-B499-77E60F59EA0D}"/>
              </a:ext>
            </a:extLst>
          </p:cNvPr>
          <p:cNvSpPr>
            <a:spLocks noGrp="1"/>
          </p:cNvSpPr>
          <p:nvPr>
            <p:ph idx="1"/>
          </p:nvPr>
        </p:nvSpPr>
        <p:spPr>
          <a:xfrm>
            <a:off x="304800" y="1812472"/>
            <a:ext cx="7886700" cy="3918241"/>
          </a:xfrm>
        </p:spPr>
        <p:txBody>
          <a:bodyPr>
            <a:normAutofit/>
          </a:bodyPr>
          <a:lstStyle/>
          <a:p>
            <a:endParaRPr lang="en-US" sz="1350" dirty="0">
              <a:latin typeface="MinionPro"/>
            </a:endParaRPr>
          </a:p>
          <a:p>
            <a:pPr marL="0" indent="0">
              <a:buNone/>
            </a:pPr>
            <a:r>
              <a:rPr lang="en-US" sz="1800" dirty="0">
                <a:latin typeface="MinionPro"/>
              </a:rPr>
              <a:t> </a:t>
            </a:r>
            <a:r>
              <a:rPr lang="en-US" sz="1800" b="1" u="sng" dirty="0">
                <a:latin typeface="MinionPro"/>
              </a:rPr>
              <a:t>GPT:</a:t>
            </a:r>
          </a:p>
          <a:p>
            <a:r>
              <a:rPr lang="en-US" sz="1800" dirty="0">
                <a:latin typeface="MinionPro"/>
              </a:rPr>
              <a:t>uses only decoder part &amp; language modeling</a:t>
            </a:r>
          </a:p>
          <a:p>
            <a:r>
              <a:rPr lang="en-US" sz="1800" dirty="0">
                <a:latin typeface="MinionPro"/>
              </a:rPr>
              <a:t>model was pretrained by predicting the next word based on the previous ones. </a:t>
            </a:r>
          </a:p>
          <a:p>
            <a:r>
              <a:rPr lang="en-US" sz="1800" dirty="0">
                <a:latin typeface="MinionPro"/>
              </a:rPr>
              <a:t>pretrained on the BookCorpus,11 which consists of 7,000 unpublished books </a:t>
            </a:r>
          </a:p>
          <a:p>
            <a:pPr marL="0" indent="0">
              <a:buNone/>
            </a:pPr>
            <a:r>
              <a:rPr lang="en-US" sz="1800" dirty="0">
                <a:latin typeface="MinionPro"/>
              </a:rPr>
              <a:t> </a:t>
            </a:r>
          </a:p>
          <a:p>
            <a:pPr marL="0" indent="0">
              <a:buNone/>
            </a:pPr>
            <a:r>
              <a:rPr lang="en-US" sz="1800" b="1" u="sng" dirty="0">
                <a:latin typeface="MinionPro"/>
              </a:rPr>
              <a:t>BERT:</a:t>
            </a:r>
          </a:p>
          <a:p>
            <a:r>
              <a:rPr lang="en-US" sz="1800" dirty="0">
                <a:latin typeface="MinionPro"/>
              </a:rPr>
              <a:t>Uses the encoder part of the Transformer architecture </a:t>
            </a:r>
            <a:endParaRPr lang="en-US" sz="1800" dirty="0"/>
          </a:p>
          <a:p>
            <a:r>
              <a:rPr lang="en-US" sz="1800" dirty="0">
                <a:latin typeface="MinionPro"/>
              </a:rPr>
              <a:t>pretrained on the </a:t>
            </a:r>
            <a:r>
              <a:rPr lang="en-US" sz="1800" dirty="0" err="1">
                <a:latin typeface="MinionPro"/>
              </a:rPr>
              <a:t>BookCorpus</a:t>
            </a:r>
            <a:r>
              <a:rPr lang="en-US" sz="1800" dirty="0">
                <a:latin typeface="MinionPro"/>
              </a:rPr>
              <a:t> and English Wikipedia. </a:t>
            </a:r>
          </a:p>
          <a:p>
            <a:r>
              <a:rPr lang="en-US" sz="1800" dirty="0">
                <a:latin typeface="MinionPro"/>
              </a:rPr>
              <a:t>Trained to predict randomly masked words in a text. </a:t>
            </a:r>
          </a:p>
          <a:p>
            <a:pPr marL="0" indent="0">
              <a:buNone/>
            </a:pPr>
            <a:r>
              <a:rPr lang="en-US" sz="1800" dirty="0">
                <a:latin typeface="MinionPro"/>
              </a:rPr>
              <a:t>	</a:t>
            </a:r>
            <a:r>
              <a:rPr lang="en-US" sz="1800" dirty="0">
                <a:highlight>
                  <a:srgbClr val="FFFF00"/>
                </a:highlight>
                <a:latin typeface="MinionPro"/>
              </a:rPr>
              <a:t>“I looked at my </a:t>
            </a:r>
            <a:r>
              <a:rPr lang="en-US" sz="1800" dirty="0">
                <a:highlight>
                  <a:srgbClr val="FFFF00"/>
                </a:highlight>
                <a:latin typeface="UbuntuMono"/>
              </a:rPr>
              <a:t>[MASK] </a:t>
            </a:r>
            <a:r>
              <a:rPr lang="en-US" sz="1800" dirty="0">
                <a:highlight>
                  <a:srgbClr val="FFFF00"/>
                </a:highlight>
                <a:latin typeface="MinionPro"/>
              </a:rPr>
              <a:t>and saw that </a:t>
            </a:r>
            <a:r>
              <a:rPr lang="en-US" sz="1800" dirty="0">
                <a:highlight>
                  <a:srgbClr val="FFFF00"/>
                </a:highlight>
                <a:latin typeface="UbuntuMono"/>
              </a:rPr>
              <a:t>[MASK] </a:t>
            </a:r>
            <a:r>
              <a:rPr lang="en-US" sz="1800" dirty="0">
                <a:highlight>
                  <a:srgbClr val="FFFF00"/>
                </a:highlight>
                <a:latin typeface="MinionPro"/>
              </a:rPr>
              <a:t>was late.” </a:t>
            </a:r>
            <a:endParaRPr lang="en-US" sz="1800" dirty="0">
              <a:highlight>
                <a:srgbClr val="FFFF00"/>
              </a:highlight>
            </a:endParaRPr>
          </a:p>
          <a:p>
            <a:r>
              <a:rPr lang="en-US" sz="1800" dirty="0"/>
              <a:t>Also trained on </a:t>
            </a:r>
            <a:r>
              <a:rPr lang="en-US" sz="1800" i="1" u="sng" dirty="0">
                <a:latin typeface="MinionPro"/>
              </a:rPr>
              <a:t>next sentence prediction </a:t>
            </a:r>
            <a:r>
              <a:rPr lang="en-US" sz="1800" dirty="0">
                <a:latin typeface="MinionPro"/>
              </a:rPr>
              <a:t>(NSP). </a:t>
            </a:r>
            <a:endParaRPr lang="en-US" sz="1800" dirty="0"/>
          </a:p>
          <a:p>
            <a:endParaRPr lang="en-US" sz="900" dirty="0"/>
          </a:p>
          <a:p>
            <a:endParaRPr lang="en-US" sz="1350" dirty="0">
              <a:latin typeface="MinionPro"/>
            </a:endParaRPr>
          </a:p>
          <a:p>
            <a:endParaRPr lang="en-US" dirty="0"/>
          </a:p>
          <a:p>
            <a:endParaRPr lang="en-US" dirty="0"/>
          </a:p>
          <a:p>
            <a:endParaRPr lang="en-US" dirty="0"/>
          </a:p>
          <a:p>
            <a:endParaRPr lang="en-US" dirty="0"/>
          </a:p>
          <a:p>
            <a:endParaRPr lang="en-AE" dirty="0"/>
          </a:p>
        </p:txBody>
      </p:sp>
      <p:sp>
        <p:nvSpPr>
          <p:cNvPr id="4" name="Footer Placeholder 3">
            <a:extLst>
              <a:ext uri="{FF2B5EF4-FFF2-40B4-BE49-F238E27FC236}">
                <a16:creationId xmlns:a16="http://schemas.microsoft.com/office/drawing/2014/main" id="{459F8A9C-29C6-5A6B-7066-724FDAED4FE6}"/>
              </a:ext>
            </a:extLst>
          </p:cNvPr>
          <p:cNvSpPr>
            <a:spLocks noGrp="1"/>
          </p:cNvSpPr>
          <p:nvPr>
            <p:ph type="ftr" sz="quarter" idx="11"/>
          </p:nvPr>
        </p:nvSpPr>
        <p:spPr/>
        <p:txBody>
          <a:bodyPr/>
          <a:lstStyle/>
          <a:p>
            <a:r>
              <a:rPr lang="en-US"/>
              <a:t>F20 21 AA  Applied Text Analytics</a:t>
            </a:r>
          </a:p>
        </p:txBody>
      </p:sp>
    </p:spTree>
    <p:extLst>
      <p:ext uri="{BB962C8B-B14F-4D97-AF65-F5344CB8AC3E}">
        <p14:creationId xmlns:p14="http://schemas.microsoft.com/office/powerpoint/2010/main" val="240134702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7E27AD-FF6B-0BA0-00FF-C9916C4FDB86}"/>
              </a:ext>
            </a:extLst>
          </p:cNvPr>
          <p:cNvSpPr>
            <a:spLocks noGrp="1"/>
          </p:cNvSpPr>
          <p:nvPr>
            <p:ph type="title"/>
          </p:nvPr>
        </p:nvSpPr>
        <p:spPr>
          <a:xfrm>
            <a:off x="2339752" y="548680"/>
            <a:ext cx="8075240" cy="998984"/>
          </a:xfrm>
        </p:spPr>
        <p:txBody>
          <a:bodyPr>
            <a:normAutofit fontScale="90000"/>
          </a:bodyPr>
          <a:lstStyle/>
          <a:p>
            <a:r>
              <a:rPr lang="en-US" dirty="0"/>
              <a:t>Hugging Face Transformers</a:t>
            </a:r>
            <a:br>
              <a:rPr lang="en-US" dirty="0">
                <a:solidFill>
                  <a:schemeClr val="accent2">
                    <a:lumMod val="75000"/>
                  </a:schemeClr>
                </a:solidFill>
                <a:effectLst>
                  <a:outerShdw blurRad="38100" dist="38100" dir="2700000" algn="tl">
                    <a:srgbClr val="000000">
                      <a:alpha val="43137"/>
                    </a:srgbClr>
                  </a:outerShdw>
                </a:effectLst>
              </a:rPr>
            </a:br>
            <a:endParaRPr lang="en-AE" dirty="0">
              <a:solidFill>
                <a:schemeClr val="accent2">
                  <a:lumMod val="75000"/>
                </a:schemeClr>
              </a:solidFill>
              <a:effectLst>
                <a:outerShdw blurRad="38100" dist="38100" dir="2700000" algn="tl">
                  <a:srgbClr val="000000">
                    <a:alpha val="43137"/>
                  </a:srgbClr>
                </a:outerShdw>
              </a:effectLst>
            </a:endParaRPr>
          </a:p>
        </p:txBody>
      </p:sp>
      <p:sp>
        <p:nvSpPr>
          <p:cNvPr id="3" name="Content Placeholder 2">
            <a:extLst>
              <a:ext uri="{FF2B5EF4-FFF2-40B4-BE49-F238E27FC236}">
                <a16:creationId xmlns:a16="http://schemas.microsoft.com/office/drawing/2014/main" id="{9580F8AB-48C5-976E-CF6D-797CC4A6E9D5}"/>
              </a:ext>
            </a:extLst>
          </p:cNvPr>
          <p:cNvSpPr>
            <a:spLocks noGrp="1"/>
          </p:cNvSpPr>
          <p:nvPr>
            <p:ph idx="1"/>
          </p:nvPr>
        </p:nvSpPr>
        <p:spPr>
          <a:xfrm>
            <a:off x="628650" y="1547665"/>
            <a:ext cx="8191822" cy="4977680"/>
          </a:xfrm>
        </p:spPr>
        <p:txBody>
          <a:bodyPr>
            <a:normAutofit fontScale="92500" lnSpcReduction="10000"/>
          </a:bodyPr>
          <a:lstStyle/>
          <a:p>
            <a:r>
              <a:rPr lang="en-US" sz="2000" dirty="0">
                <a:latin typeface="MinionPro"/>
              </a:rPr>
              <a:t>It provides a standardized interface to a wide range of transformer models as well as code and tools to adapt these models to new use cases. </a:t>
            </a:r>
            <a:endParaRPr lang="en-US" sz="2000" dirty="0"/>
          </a:p>
          <a:p>
            <a:r>
              <a:rPr lang="en-US" sz="2000" dirty="0">
                <a:latin typeface="MinionPro"/>
              </a:rPr>
              <a:t>Supports three major deep learning frameworks (</a:t>
            </a:r>
            <a:r>
              <a:rPr lang="en-US" sz="2000" dirty="0" err="1">
                <a:latin typeface="MinionPro"/>
              </a:rPr>
              <a:t>PyTorch</a:t>
            </a:r>
            <a:r>
              <a:rPr lang="en-US" sz="2000" dirty="0">
                <a:latin typeface="MinionPro"/>
              </a:rPr>
              <a:t>, TensorFlow, and JAX)</a:t>
            </a:r>
          </a:p>
          <a:p>
            <a:endParaRPr lang="en-US" sz="2000" dirty="0"/>
          </a:p>
          <a:p>
            <a:r>
              <a:rPr lang="en-US" sz="2000" dirty="0">
                <a:latin typeface="MinionPro"/>
              </a:rPr>
              <a:t>Provides task-specific heads so you can easily fine-tune transformers on downstream tasks such as text classification, named entity recognition, and question answering. </a:t>
            </a:r>
          </a:p>
          <a:p>
            <a:endParaRPr lang="en-US" sz="2000" dirty="0">
              <a:latin typeface="MinionPro"/>
            </a:endParaRPr>
          </a:p>
          <a:p>
            <a:r>
              <a:rPr lang="en-US" sz="2000" dirty="0">
                <a:latin typeface="MinionPro"/>
              </a:rPr>
              <a:t>Reduces the time it takes a practitioner to train and test a handful of models </a:t>
            </a:r>
          </a:p>
          <a:p>
            <a:r>
              <a:rPr lang="en-AE" sz="2000" dirty="0">
                <a:latin typeface="+mn-lt"/>
              </a:rPr>
              <a:t>Released more than 200,000++ models </a:t>
            </a:r>
            <a:r>
              <a:rPr lang="en-US" sz="2000" dirty="0">
                <a:latin typeface="+mn-lt"/>
                <a:hlinkClick r:id="rId3"/>
              </a:rPr>
              <a:t>https://huggingface.co/docs/transformers/index</a:t>
            </a:r>
            <a:r>
              <a:rPr lang="en-US" sz="2000" dirty="0">
                <a:latin typeface="+mn-lt"/>
              </a:rPr>
              <a:t> </a:t>
            </a:r>
            <a:endParaRPr lang="en-AE" sz="2000" dirty="0">
              <a:latin typeface="+mn-lt"/>
            </a:endParaRPr>
          </a:p>
          <a:p>
            <a:r>
              <a:rPr lang="en-US" sz="2000" dirty="0">
                <a:latin typeface="+mn-lt"/>
              </a:rPr>
              <a:t>Tutorial how to load models, fine tune them and use data </a:t>
            </a:r>
            <a:r>
              <a:rPr lang="en-US" sz="2000" dirty="0">
                <a:latin typeface="+mn-lt"/>
                <a:hlinkClick r:id="rId4"/>
              </a:rPr>
              <a:t>https://huggingface.co/course/chapter0/1?fw=pt</a:t>
            </a:r>
            <a:r>
              <a:rPr lang="en-US" sz="2000" dirty="0">
                <a:latin typeface="+mn-lt"/>
              </a:rPr>
              <a:t> </a:t>
            </a:r>
          </a:p>
          <a:p>
            <a:pPr marL="0" indent="0">
              <a:buNone/>
            </a:pPr>
            <a:endParaRPr lang="en-US" sz="1350" dirty="0">
              <a:solidFill>
                <a:srgbClr val="444444"/>
              </a:solidFill>
              <a:latin typeface="Lato Extended"/>
            </a:endParaRPr>
          </a:p>
          <a:p>
            <a:pPr marL="0" indent="0">
              <a:buNone/>
            </a:pPr>
            <a:r>
              <a:rPr lang="en-US" sz="1350" dirty="0">
                <a:solidFill>
                  <a:srgbClr val="444444"/>
                </a:solidFill>
                <a:latin typeface="Lato Extended"/>
              </a:rPr>
              <a:t>[1]   Natural Language Processing with Transformers, Revised Edition, 2022, by Lewis Tunstall, Leandro von Werra, and Thomas Revised copy available on discovery ( </a:t>
            </a:r>
            <a:r>
              <a:rPr lang="en-US" sz="1350" u="sng" dirty="0">
                <a:solidFill>
                  <a:srgbClr val="444444"/>
                </a:solidFill>
                <a:latin typeface="Lato Extended"/>
                <a:hlinkClick r:id="rId5"/>
              </a:rPr>
              <a:t>EbookLinks to an external site.</a:t>
            </a:r>
            <a:r>
              <a:rPr lang="en-US" sz="1350" dirty="0">
                <a:solidFill>
                  <a:srgbClr val="444444"/>
                </a:solidFill>
                <a:latin typeface="Lato Extended"/>
              </a:rPr>
              <a:t> )</a:t>
            </a:r>
            <a:endParaRPr lang="en-US" b="0" i="0" u="none" strike="noStrike" dirty="0">
              <a:solidFill>
                <a:srgbClr val="444444"/>
              </a:solidFill>
              <a:effectLst/>
              <a:latin typeface="Lato Extended"/>
            </a:endParaRPr>
          </a:p>
          <a:p>
            <a:endParaRPr lang="en-AE" dirty="0"/>
          </a:p>
        </p:txBody>
      </p:sp>
      <p:sp>
        <p:nvSpPr>
          <p:cNvPr id="4" name="Footer Placeholder 3">
            <a:extLst>
              <a:ext uri="{FF2B5EF4-FFF2-40B4-BE49-F238E27FC236}">
                <a16:creationId xmlns:a16="http://schemas.microsoft.com/office/drawing/2014/main" id="{9B9E0898-1FBB-5A0E-59CF-9E9D724663E6}"/>
              </a:ext>
            </a:extLst>
          </p:cNvPr>
          <p:cNvSpPr>
            <a:spLocks noGrp="1"/>
          </p:cNvSpPr>
          <p:nvPr>
            <p:ph type="ftr" sz="quarter" idx="11"/>
          </p:nvPr>
        </p:nvSpPr>
        <p:spPr/>
        <p:txBody>
          <a:bodyPr/>
          <a:lstStyle/>
          <a:p>
            <a:r>
              <a:rPr lang="en-US"/>
              <a:t>F20 21 AA  Applied Text Analytics</a:t>
            </a:r>
          </a:p>
        </p:txBody>
      </p:sp>
    </p:spTree>
    <p:extLst>
      <p:ext uri="{BB962C8B-B14F-4D97-AF65-F5344CB8AC3E}">
        <p14:creationId xmlns:p14="http://schemas.microsoft.com/office/powerpoint/2010/main" val="388568224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48FE1-4459-6664-E5DA-BD7CF09DA92A}"/>
              </a:ext>
            </a:extLst>
          </p:cNvPr>
          <p:cNvSpPr>
            <a:spLocks noGrp="1"/>
          </p:cNvSpPr>
          <p:nvPr>
            <p:ph type="title"/>
          </p:nvPr>
        </p:nvSpPr>
        <p:spPr>
          <a:xfrm>
            <a:off x="2183538" y="285769"/>
            <a:ext cx="8075240" cy="1040109"/>
          </a:xfrm>
        </p:spPr>
        <p:txBody>
          <a:bodyPr>
            <a:normAutofit/>
          </a:bodyPr>
          <a:lstStyle/>
          <a:p>
            <a:r>
              <a:rPr lang="en-AE" sz="3600" dirty="0"/>
              <a:t>Pipelines in Huggingface –code </a:t>
            </a:r>
          </a:p>
        </p:txBody>
      </p:sp>
      <p:sp>
        <p:nvSpPr>
          <p:cNvPr id="3" name="Content Placeholder 2">
            <a:extLst>
              <a:ext uri="{FF2B5EF4-FFF2-40B4-BE49-F238E27FC236}">
                <a16:creationId xmlns:a16="http://schemas.microsoft.com/office/drawing/2014/main" id="{E140A05B-FF60-B5B8-3548-7A58FEDA2429}"/>
              </a:ext>
            </a:extLst>
          </p:cNvPr>
          <p:cNvSpPr>
            <a:spLocks noGrp="1"/>
          </p:cNvSpPr>
          <p:nvPr>
            <p:ph idx="1"/>
          </p:nvPr>
        </p:nvSpPr>
        <p:spPr>
          <a:xfrm>
            <a:off x="628650" y="1325878"/>
            <a:ext cx="8239125" cy="4164095"/>
          </a:xfrm>
        </p:spPr>
        <p:txBody>
          <a:bodyPr>
            <a:normAutofit/>
          </a:bodyPr>
          <a:lstStyle/>
          <a:p>
            <a:r>
              <a:rPr lang="en-US" sz="2400" dirty="0">
                <a:hlinkClick r:id="rId3"/>
              </a:rPr>
              <a:t>https://huggingface.co/docs/transformers/main_classes/pipelines</a:t>
            </a:r>
            <a:endParaRPr lang="en-US" sz="2400" dirty="0">
              <a:solidFill>
                <a:srgbClr val="4B5563"/>
              </a:solidFill>
              <a:latin typeface="Source Sans Pro" panose="020F0502020204030204" pitchFamily="34" charset="0"/>
            </a:endParaRPr>
          </a:p>
          <a:p>
            <a:pPr marL="0" indent="0">
              <a:buNone/>
            </a:pPr>
            <a:r>
              <a:rPr lang="en-US" sz="2400" dirty="0">
                <a:solidFill>
                  <a:srgbClr val="4B5563"/>
                </a:solidFill>
                <a:latin typeface="Source Sans Pro" panose="020F0502020204030204" pitchFamily="34" charset="0"/>
              </a:rPr>
              <a:t>  easy way to use models for inference</a:t>
            </a:r>
          </a:p>
          <a:p>
            <a:endParaRPr lang="en-US" sz="2400" dirty="0">
              <a:solidFill>
                <a:srgbClr val="4B5563"/>
              </a:solidFill>
              <a:latin typeface="Source Sans Pro" panose="020B0503030403020204" pitchFamily="34" charset="0"/>
            </a:endParaRPr>
          </a:p>
          <a:p>
            <a:r>
              <a:rPr lang="en-US" sz="2400" dirty="0">
                <a:solidFill>
                  <a:srgbClr val="4B5563"/>
                </a:solidFill>
                <a:latin typeface="Source Sans Pro" panose="020B0503030403020204" pitchFamily="34" charset="0"/>
              </a:rPr>
              <a:t>Pipelines are objects that abstract most of the complex code </a:t>
            </a:r>
          </a:p>
          <a:p>
            <a:r>
              <a:rPr lang="en-US" sz="2400" dirty="0">
                <a:solidFill>
                  <a:srgbClr val="4B5563"/>
                </a:solidFill>
                <a:latin typeface="Source Sans Pro" panose="020B0503030403020204" pitchFamily="34" charset="0"/>
              </a:rPr>
              <a:t>Offers a simple API for tasks, like Named Entity Recognition, Masked Language Modeling, Sentiment Analysis, Feature Extraction and Question Answering. </a:t>
            </a:r>
            <a:endParaRPr lang="en-AE" sz="2400" dirty="0"/>
          </a:p>
        </p:txBody>
      </p:sp>
      <p:sp>
        <p:nvSpPr>
          <p:cNvPr id="4" name="Footer Placeholder 3">
            <a:extLst>
              <a:ext uri="{FF2B5EF4-FFF2-40B4-BE49-F238E27FC236}">
                <a16:creationId xmlns:a16="http://schemas.microsoft.com/office/drawing/2014/main" id="{44F320CE-7944-7710-5260-10C35BFDD5E4}"/>
              </a:ext>
            </a:extLst>
          </p:cNvPr>
          <p:cNvSpPr>
            <a:spLocks noGrp="1"/>
          </p:cNvSpPr>
          <p:nvPr>
            <p:ph type="ftr" sz="quarter" idx="11"/>
          </p:nvPr>
        </p:nvSpPr>
        <p:spPr/>
        <p:txBody>
          <a:bodyPr/>
          <a:lstStyle/>
          <a:p>
            <a:r>
              <a:rPr lang="en-US"/>
              <a:t>F20 21 AA  Applied Text Analytics</a:t>
            </a:r>
          </a:p>
        </p:txBody>
      </p:sp>
      <p:pic>
        <p:nvPicPr>
          <p:cNvPr id="6" name="Picture 5" descr="A picture containing text&#10;&#10;Description automatically generated">
            <a:extLst>
              <a:ext uri="{FF2B5EF4-FFF2-40B4-BE49-F238E27FC236}">
                <a16:creationId xmlns:a16="http://schemas.microsoft.com/office/drawing/2014/main" id="{7B16EE6A-BB81-B23A-690A-9A079D4DA3A5}"/>
              </a:ext>
            </a:extLst>
          </p:cNvPr>
          <p:cNvPicPr>
            <a:picLocks noChangeAspect="1"/>
          </p:cNvPicPr>
          <p:nvPr/>
        </p:nvPicPr>
        <p:blipFill>
          <a:blip r:embed="rId4"/>
          <a:stretch>
            <a:fillRect/>
          </a:stretch>
        </p:blipFill>
        <p:spPr>
          <a:xfrm>
            <a:off x="420433" y="4723012"/>
            <a:ext cx="5724525" cy="1200150"/>
          </a:xfrm>
          <a:prstGeom prst="rect">
            <a:avLst/>
          </a:prstGeom>
        </p:spPr>
      </p:pic>
      <p:pic>
        <p:nvPicPr>
          <p:cNvPr id="8" name="Picture 7" descr="Text&#10;&#10;Description automatically generated">
            <a:extLst>
              <a:ext uri="{FF2B5EF4-FFF2-40B4-BE49-F238E27FC236}">
                <a16:creationId xmlns:a16="http://schemas.microsoft.com/office/drawing/2014/main" id="{8DFFC121-EDC9-70D9-3D62-492FDB3E923F}"/>
              </a:ext>
            </a:extLst>
          </p:cNvPr>
          <p:cNvPicPr>
            <a:picLocks noChangeAspect="1"/>
          </p:cNvPicPr>
          <p:nvPr/>
        </p:nvPicPr>
        <p:blipFill>
          <a:blip r:embed="rId5"/>
          <a:stretch>
            <a:fillRect/>
          </a:stretch>
        </p:blipFill>
        <p:spPr>
          <a:xfrm>
            <a:off x="4467225" y="5846069"/>
            <a:ext cx="4676775" cy="866775"/>
          </a:xfrm>
          <a:prstGeom prst="rect">
            <a:avLst/>
          </a:prstGeom>
        </p:spPr>
      </p:pic>
    </p:spTree>
    <p:extLst>
      <p:ext uri="{BB962C8B-B14F-4D97-AF65-F5344CB8AC3E}">
        <p14:creationId xmlns:p14="http://schemas.microsoft.com/office/powerpoint/2010/main" val="2024076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0CB15F-BD7B-4041-83A2-1F2AA0F2E570}"/>
              </a:ext>
            </a:extLst>
          </p:cNvPr>
          <p:cNvSpPr>
            <a:spLocks noGrp="1"/>
          </p:cNvSpPr>
          <p:nvPr>
            <p:ph type="title"/>
          </p:nvPr>
        </p:nvSpPr>
        <p:spPr>
          <a:xfrm>
            <a:off x="1982180" y="1021718"/>
            <a:ext cx="8075240" cy="998984"/>
          </a:xfrm>
        </p:spPr>
        <p:txBody>
          <a:bodyPr>
            <a:normAutofit fontScale="90000"/>
          </a:bodyPr>
          <a:lstStyle/>
          <a:p>
            <a:r>
              <a:rPr lang="en-US" dirty="0"/>
              <a:t>Transformer NLP Applications  (Hands-on) </a:t>
            </a:r>
            <a:br>
              <a:rPr lang="en-US" dirty="0">
                <a:effectLst/>
                <a:latin typeface="Helvetica" pitchFamily="2" charset="0"/>
              </a:rPr>
            </a:br>
            <a:endParaRPr lang="en-AE" dirty="0"/>
          </a:p>
        </p:txBody>
      </p:sp>
      <p:sp>
        <p:nvSpPr>
          <p:cNvPr id="3" name="Content Placeholder 2">
            <a:extLst>
              <a:ext uri="{FF2B5EF4-FFF2-40B4-BE49-F238E27FC236}">
                <a16:creationId xmlns:a16="http://schemas.microsoft.com/office/drawing/2014/main" id="{B6AAF601-1EA0-F1E5-4447-BCA6595DA2D5}"/>
              </a:ext>
            </a:extLst>
          </p:cNvPr>
          <p:cNvSpPr>
            <a:spLocks noGrp="1"/>
          </p:cNvSpPr>
          <p:nvPr>
            <p:ph idx="1"/>
          </p:nvPr>
        </p:nvSpPr>
        <p:spPr>
          <a:xfrm>
            <a:off x="628650" y="1714500"/>
            <a:ext cx="8305800" cy="4641849"/>
          </a:xfrm>
        </p:spPr>
        <p:txBody>
          <a:bodyPr>
            <a:normAutofit fontScale="47500" lnSpcReduction="20000"/>
          </a:bodyPr>
          <a:lstStyle/>
          <a:p>
            <a:pPr marL="0" indent="0">
              <a:buNone/>
            </a:pPr>
            <a:endParaRPr lang="en-US" sz="2250" b="1" dirty="0"/>
          </a:p>
          <a:p>
            <a:pPr marL="0" indent="0">
              <a:buNone/>
            </a:pPr>
            <a:r>
              <a:rPr lang="en-US" sz="3800" b="1" dirty="0"/>
              <a:t>Test Classification: </a:t>
            </a:r>
            <a:r>
              <a:rPr lang="en-US" sz="3800" dirty="0"/>
              <a:t>Identify if a customer feedback is positive or negative (sentiment analysis)</a:t>
            </a:r>
          </a:p>
          <a:p>
            <a:endParaRPr lang="en-US" sz="3800" dirty="0"/>
          </a:p>
          <a:p>
            <a:pPr marL="0" indent="0">
              <a:buNone/>
            </a:pPr>
            <a:r>
              <a:rPr lang="en-US" sz="3800" b="1" dirty="0"/>
              <a:t>Named Entity Recognition: </a:t>
            </a:r>
            <a:r>
              <a:rPr lang="en-US" sz="3800" dirty="0"/>
              <a:t>identify named entities like products, places, and people (named entity recognition -NER)</a:t>
            </a:r>
          </a:p>
          <a:p>
            <a:pPr marL="0" indent="0">
              <a:buNone/>
            </a:pPr>
            <a:endParaRPr lang="en-US" sz="3800" b="1" dirty="0"/>
          </a:p>
          <a:p>
            <a:pPr marL="0" indent="0">
              <a:buNone/>
            </a:pPr>
            <a:r>
              <a:rPr lang="en-US" sz="3800" b="1" dirty="0"/>
              <a:t>Question Answering: </a:t>
            </a:r>
            <a:r>
              <a:rPr lang="en-US" sz="3800" dirty="0"/>
              <a:t>provide the model with a passage of text called “context”, along with a question whose answer we’d like to extract. The model then returns the span of text corresponding to the answer </a:t>
            </a:r>
            <a:r>
              <a:rPr lang="en-US" sz="3800" b="1" dirty="0">
                <a:solidFill>
                  <a:schemeClr val="tx2"/>
                </a:solidFill>
              </a:rPr>
              <a:t>(example here is </a:t>
            </a:r>
            <a:r>
              <a:rPr lang="en-US" sz="3800" b="1" i="1" u="sng" dirty="0">
                <a:solidFill>
                  <a:schemeClr val="tx2"/>
                </a:solidFill>
              </a:rPr>
              <a:t>extractive question answering</a:t>
            </a:r>
            <a:r>
              <a:rPr lang="en-US" sz="3800" b="1" dirty="0">
                <a:solidFill>
                  <a:schemeClr val="tx2"/>
                </a:solidFill>
              </a:rPr>
              <a:t> because the answer is extracted directly from the text)</a:t>
            </a:r>
          </a:p>
          <a:p>
            <a:pPr marL="0" indent="0">
              <a:buNone/>
            </a:pPr>
            <a:endParaRPr lang="en-US" sz="3800" b="1" dirty="0">
              <a:solidFill>
                <a:schemeClr val="tx2"/>
              </a:solidFill>
            </a:endParaRPr>
          </a:p>
          <a:p>
            <a:pPr marL="0" indent="0">
              <a:buNone/>
            </a:pPr>
            <a:endParaRPr lang="en-US" sz="3800" dirty="0">
              <a:effectLst/>
              <a:latin typeface="Times" pitchFamily="2" charset="0"/>
            </a:endParaRPr>
          </a:p>
          <a:p>
            <a:pPr marL="0" indent="0">
              <a:buNone/>
            </a:pPr>
            <a:r>
              <a:rPr lang="en-US" sz="3800" dirty="0">
                <a:latin typeface="Times" pitchFamily="2" charset="0"/>
                <a:hlinkClick r:id="rId2"/>
              </a:rPr>
              <a:t>https://colab.research.google.com/github/nlp-with-transformers/notebooks/blob/main/01_introduction.ipynb#scrollTo=5ygcsdXvVdcc</a:t>
            </a:r>
            <a:endParaRPr lang="en-US" sz="3800" dirty="0">
              <a:latin typeface="Times" pitchFamily="2" charset="0"/>
            </a:endParaRPr>
          </a:p>
          <a:p>
            <a:endParaRPr lang="en-AE" dirty="0"/>
          </a:p>
        </p:txBody>
      </p:sp>
      <p:sp>
        <p:nvSpPr>
          <p:cNvPr id="4" name="Footer Placeholder 3">
            <a:extLst>
              <a:ext uri="{FF2B5EF4-FFF2-40B4-BE49-F238E27FC236}">
                <a16:creationId xmlns:a16="http://schemas.microsoft.com/office/drawing/2014/main" id="{CD6AA7E4-CCF4-8E1F-AEF2-918CBD649783}"/>
              </a:ext>
            </a:extLst>
          </p:cNvPr>
          <p:cNvSpPr>
            <a:spLocks noGrp="1"/>
          </p:cNvSpPr>
          <p:nvPr>
            <p:ph type="ftr" sz="quarter" idx="11"/>
          </p:nvPr>
        </p:nvSpPr>
        <p:spPr/>
        <p:txBody>
          <a:bodyPr/>
          <a:lstStyle/>
          <a:p>
            <a:r>
              <a:rPr lang="en-US"/>
              <a:t>F20 21 AA  Applied Text Analytics</a:t>
            </a:r>
          </a:p>
        </p:txBody>
      </p:sp>
    </p:spTree>
    <p:extLst>
      <p:ext uri="{BB962C8B-B14F-4D97-AF65-F5344CB8AC3E}">
        <p14:creationId xmlns:p14="http://schemas.microsoft.com/office/powerpoint/2010/main" val="70959375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0CB15F-BD7B-4041-83A2-1F2AA0F2E570}"/>
              </a:ext>
            </a:extLst>
          </p:cNvPr>
          <p:cNvSpPr>
            <a:spLocks noGrp="1"/>
          </p:cNvSpPr>
          <p:nvPr>
            <p:ph type="title"/>
          </p:nvPr>
        </p:nvSpPr>
        <p:spPr>
          <a:xfrm>
            <a:off x="1982180" y="914005"/>
            <a:ext cx="8075240" cy="1143000"/>
          </a:xfrm>
        </p:spPr>
        <p:txBody>
          <a:bodyPr>
            <a:normAutofit fontScale="90000"/>
          </a:bodyPr>
          <a:lstStyle/>
          <a:p>
            <a:r>
              <a:rPr lang="en-US" sz="3600" dirty="0"/>
              <a:t>Transformer NLP Applications  (Hands-on)-cont. </a:t>
            </a:r>
            <a:br>
              <a:rPr lang="en-US" sz="3600" dirty="0"/>
            </a:br>
            <a:endParaRPr lang="en-AE" sz="3600" dirty="0"/>
          </a:p>
        </p:txBody>
      </p:sp>
      <p:sp>
        <p:nvSpPr>
          <p:cNvPr id="3" name="Content Placeholder 2">
            <a:extLst>
              <a:ext uri="{FF2B5EF4-FFF2-40B4-BE49-F238E27FC236}">
                <a16:creationId xmlns:a16="http://schemas.microsoft.com/office/drawing/2014/main" id="{B6AAF601-1EA0-F1E5-4447-BCA6595DA2D5}"/>
              </a:ext>
            </a:extLst>
          </p:cNvPr>
          <p:cNvSpPr>
            <a:spLocks noGrp="1"/>
          </p:cNvSpPr>
          <p:nvPr>
            <p:ph idx="1"/>
          </p:nvPr>
        </p:nvSpPr>
        <p:spPr>
          <a:xfrm>
            <a:off x="527797" y="1714501"/>
            <a:ext cx="8305800" cy="4183856"/>
          </a:xfrm>
        </p:spPr>
        <p:txBody>
          <a:bodyPr>
            <a:normAutofit fontScale="85000" lnSpcReduction="20000"/>
          </a:bodyPr>
          <a:lstStyle/>
          <a:p>
            <a:pPr marL="0" indent="0">
              <a:buNone/>
            </a:pPr>
            <a:r>
              <a:rPr lang="en-US" sz="2400" b="1" dirty="0"/>
              <a:t>Summarization: </a:t>
            </a:r>
            <a:r>
              <a:rPr lang="en-US" sz="2400" dirty="0"/>
              <a:t>take a long text as input and generate a short version with all the relevant facts. More complicated task that requires the model to generate coherent text. </a:t>
            </a:r>
          </a:p>
          <a:p>
            <a:pPr marL="0" indent="0">
              <a:buNone/>
            </a:pPr>
            <a:endParaRPr lang="en-US" sz="2400" b="1" dirty="0"/>
          </a:p>
          <a:p>
            <a:pPr marL="0" indent="0">
              <a:buNone/>
            </a:pPr>
            <a:r>
              <a:rPr lang="en-US" sz="2400" b="1" dirty="0"/>
              <a:t>Translation: </a:t>
            </a:r>
            <a:r>
              <a:rPr lang="en-US" sz="2400" dirty="0"/>
              <a:t>generated text in a different  language</a:t>
            </a:r>
            <a:endParaRPr lang="en-US" sz="1350" dirty="0">
              <a:solidFill>
                <a:srgbClr val="000087"/>
              </a:solidFill>
              <a:latin typeface="UbuntuMono"/>
            </a:endParaRPr>
          </a:p>
          <a:p>
            <a:pPr marL="0" indent="0">
              <a:buNone/>
            </a:pPr>
            <a:r>
              <a:rPr lang="en-US" sz="1650" dirty="0">
                <a:solidFill>
                  <a:srgbClr val="000087"/>
                </a:solidFill>
                <a:latin typeface="UbuntuMono"/>
              </a:rPr>
              <a:t>translator </a:t>
            </a:r>
            <a:r>
              <a:rPr lang="en-US" sz="1650" dirty="0">
                <a:solidFill>
                  <a:srgbClr val="545454"/>
                </a:solidFill>
                <a:latin typeface="UbuntuMono"/>
              </a:rPr>
              <a:t>= </a:t>
            </a:r>
            <a:r>
              <a:rPr lang="en-US" sz="1650" dirty="0">
                <a:solidFill>
                  <a:srgbClr val="000087"/>
                </a:solidFill>
                <a:latin typeface="UbuntuMono"/>
              </a:rPr>
              <a:t>pipeline</a:t>
            </a:r>
            <a:r>
              <a:rPr lang="en-US" sz="1650" dirty="0">
                <a:latin typeface="UbuntuMono"/>
              </a:rPr>
              <a:t>(</a:t>
            </a:r>
            <a:r>
              <a:rPr lang="en-US" sz="1650" dirty="0">
                <a:solidFill>
                  <a:srgbClr val="CC3300"/>
                </a:solidFill>
                <a:latin typeface="UbuntuMono"/>
              </a:rPr>
              <a:t>"</a:t>
            </a:r>
            <a:r>
              <a:rPr lang="en-US" sz="1650" dirty="0" err="1">
                <a:solidFill>
                  <a:srgbClr val="CC3300"/>
                </a:solidFill>
                <a:latin typeface="UbuntuMono"/>
              </a:rPr>
              <a:t>translation_en_to_de</a:t>
            </a:r>
            <a:r>
              <a:rPr lang="en-US" sz="1650" dirty="0">
                <a:solidFill>
                  <a:srgbClr val="CC3300"/>
                </a:solidFill>
                <a:highlight>
                  <a:srgbClr val="FFFF00"/>
                </a:highlight>
                <a:latin typeface="UbuntuMono"/>
              </a:rPr>
              <a:t>"</a:t>
            </a:r>
            <a:r>
              <a:rPr lang="en-US" sz="1650" dirty="0">
                <a:highlight>
                  <a:srgbClr val="FFFF00"/>
                </a:highlight>
                <a:latin typeface="UbuntuMono"/>
              </a:rPr>
              <a:t>, </a:t>
            </a:r>
            <a:r>
              <a:rPr lang="en-US" sz="1650" dirty="0">
                <a:solidFill>
                  <a:srgbClr val="000087"/>
                </a:solidFill>
                <a:highlight>
                  <a:srgbClr val="FFFF00"/>
                </a:highlight>
                <a:latin typeface="UbuntuMono"/>
              </a:rPr>
              <a:t>model</a:t>
            </a:r>
            <a:r>
              <a:rPr lang="en-US" sz="1650" dirty="0">
                <a:solidFill>
                  <a:srgbClr val="545454"/>
                </a:solidFill>
                <a:highlight>
                  <a:srgbClr val="FFFF00"/>
                </a:highlight>
                <a:latin typeface="UbuntuMono"/>
              </a:rPr>
              <a:t>=</a:t>
            </a:r>
            <a:r>
              <a:rPr lang="en-US" sz="1650" dirty="0">
                <a:solidFill>
                  <a:srgbClr val="CC3300"/>
                </a:solidFill>
                <a:highlight>
                  <a:srgbClr val="FFFF00"/>
                </a:highlight>
                <a:latin typeface="UbuntuMono"/>
              </a:rPr>
              <a:t>"Helsinki-NLP/opus-mt-</a:t>
            </a:r>
            <a:r>
              <a:rPr lang="en-US" sz="1650" dirty="0" err="1">
                <a:solidFill>
                  <a:srgbClr val="CC3300"/>
                </a:solidFill>
                <a:highlight>
                  <a:srgbClr val="FFFF00"/>
                </a:highlight>
                <a:latin typeface="UbuntuMono"/>
              </a:rPr>
              <a:t>en</a:t>
            </a:r>
            <a:r>
              <a:rPr lang="en-US" sz="1650" dirty="0">
                <a:solidFill>
                  <a:srgbClr val="CC3300"/>
                </a:solidFill>
                <a:highlight>
                  <a:srgbClr val="FFFF00"/>
                </a:highlight>
                <a:latin typeface="UbuntuMono"/>
              </a:rPr>
              <a:t>-de"</a:t>
            </a:r>
            <a:r>
              <a:rPr lang="en-US" sz="1650" dirty="0">
                <a:highlight>
                  <a:srgbClr val="FFFF00"/>
                </a:highlight>
                <a:latin typeface="UbuntuMono"/>
              </a:rPr>
              <a:t>)  </a:t>
            </a:r>
          </a:p>
          <a:p>
            <a:pPr marL="0" indent="0">
              <a:buNone/>
            </a:pPr>
            <a:r>
              <a:rPr lang="en-US" sz="1650" dirty="0">
                <a:solidFill>
                  <a:schemeClr val="accent6"/>
                </a:solidFill>
                <a:latin typeface="UbuntuMono"/>
              </a:rPr>
              <a:t>#</a:t>
            </a:r>
            <a:r>
              <a:rPr lang="en-US" sz="1650" dirty="0">
                <a:solidFill>
                  <a:schemeClr val="accent6"/>
                </a:solidFill>
                <a:latin typeface="MinionPro"/>
              </a:rPr>
              <a:t> override the default model in the pipeline to pick the best one for your application </a:t>
            </a:r>
            <a:endParaRPr lang="en-US" sz="1650" dirty="0">
              <a:highlight>
                <a:srgbClr val="FFFF00"/>
              </a:highlight>
              <a:latin typeface="UbuntuMono"/>
            </a:endParaRPr>
          </a:p>
          <a:p>
            <a:pPr marL="0" indent="0">
              <a:buNone/>
            </a:pPr>
            <a:r>
              <a:rPr lang="en-US" sz="1650" dirty="0">
                <a:solidFill>
                  <a:srgbClr val="000087"/>
                </a:solidFill>
                <a:latin typeface="UbuntuMono"/>
              </a:rPr>
              <a:t>outputs </a:t>
            </a:r>
            <a:r>
              <a:rPr lang="en-US" sz="1650" dirty="0">
                <a:solidFill>
                  <a:srgbClr val="545454"/>
                </a:solidFill>
                <a:latin typeface="UbuntuMono"/>
              </a:rPr>
              <a:t>= </a:t>
            </a:r>
            <a:r>
              <a:rPr lang="en-US" sz="1650" dirty="0">
                <a:solidFill>
                  <a:srgbClr val="000087"/>
                </a:solidFill>
                <a:latin typeface="UbuntuMono"/>
              </a:rPr>
              <a:t>translator</a:t>
            </a:r>
            <a:r>
              <a:rPr lang="en-US" sz="1650" dirty="0">
                <a:latin typeface="UbuntuMono"/>
              </a:rPr>
              <a:t>(</a:t>
            </a:r>
            <a:r>
              <a:rPr lang="en-US" sz="1650" dirty="0">
                <a:solidFill>
                  <a:srgbClr val="000087"/>
                </a:solidFill>
                <a:latin typeface="UbuntuMono"/>
              </a:rPr>
              <a:t>text</a:t>
            </a:r>
            <a:r>
              <a:rPr lang="en-US" sz="1650" dirty="0">
                <a:latin typeface="UbuntuMono"/>
              </a:rPr>
              <a:t>, </a:t>
            </a:r>
            <a:r>
              <a:rPr lang="en-US" sz="1650" dirty="0" err="1">
                <a:solidFill>
                  <a:srgbClr val="000087"/>
                </a:solidFill>
                <a:latin typeface="UbuntuMono"/>
              </a:rPr>
              <a:t>clean_up_tokenization_spaces</a:t>
            </a:r>
            <a:r>
              <a:rPr lang="en-US" sz="1650" dirty="0">
                <a:solidFill>
                  <a:srgbClr val="545454"/>
                </a:solidFill>
                <a:latin typeface="UbuntuMono"/>
              </a:rPr>
              <a:t>=</a:t>
            </a:r>
            <a:r>
              <a:rPr lang="en-US" sz="1650" dirty="0">
                <a:solidFill>
                  <a:srgbClr val="336666"/>
                </a:solidFill>
                <a:latin typeface="UbuntuMono"/>
              </a:rPr>
              <a:t>True</a:t>
            </a:r>
            <a:r>
              <a:rPr lang="en-US" sz="1650" dirty="0">
                <a:latin typeface="UbuntuMono"/>
              </a:rPr>
              <a:t>, </a:t>
            </a:r>
            <a:r>
              <a:rPr lang="en-US" sz="1650" dirty="0" err="1">
                <a:solidFill>
                  <a:srgbClr val="000087"/>
                </a:solidFill>
                <a:latin typeface="UbuntuMono"/>
              </a:rPr>
              <a:t>min_length</a:t>
            </a:r>
            <a:r>
              <a:rPr lang="en-US" sz="1650" dirty="0">
                <a:solidFill>
                  <a:srgbClr val="545454"/>
                </a:solidFill>
                <a:latin typeface="UbuntuMono"/>
              </a:rPr>
              <a:t>=</a:t>
            </a:r>
            <a:r>
              <a:rPr lang="en-US" sz="1650" dirty="0">
                <a:solidFill>
                  <a:srgbClr val="FF6600"/>
                </a:solidFill>
                <a:latin typeface="UbuntuMono"/>
              </a:rPr>
              <a:t>100</a:t>
            </a:r>
            <a:r>
              <a:rPr lang="en-US" sz="1650" dirty="0">
                <a:latin typeface="UbuntuMono"/>
              </a:rPr>
              <a:t>) </a:t>
            </a:r>
          </a:p>
          <a:p>
            <a:pPr marL="0" indent="0">
              <a:buNone/>
            </a:pPr>
            <a:r>
              <a:rPr lang="en-US" sz="1650" b="1" dirty="0">
                <a:solidFill>
                  <a:srgbClr val="006699"/>
                </a:solidFill>
                <a:latin typeface="UbuntuMono"/>
              </a:rPr>
              <a:t>print</a:t>
            </a:r>
            <a:r>
              <a:rPr lang="en-US" sz="1650" dirty="0">
                <a:latin typeface="UbuntuMono"/>
              </a:rPr>
              <a:t>(</a:t>
            </a:r>
            <a:r>
              <a:rPr lang="en-US" sz="1650" dirty="0">
                <a:solidFill>
                  <a:srgbClr val="000087"/>
                </a:solidFill>
                <a:latin typeface="UbuntuMono"/>
              </a:rPr>
              <a:t>outputs</a:t>
            </a:r>
            <a:r>
              <a:rPr lang="en-US" sz="1650" dirty="0">
                <a:latin typeface="UbuntuMono"/>
              </a:rPr>
              <a:t>[</a:t>
            </a:r>
            <a:r>
              <a:rPr lang="en-US" sz="1650" dirty="0">
                <a:solidFill>
                  <a:srgbClr val="FF6600"/>
                </a:solidFill>
                <a:latin typeface="UbuntuMono"/>
              </a:rPr>
              <a:t>0</a:t>
            </a:r>
            <a:r>
              <a:rPr lang="en-US" sz="1650" dirty="0">
                <a:latin typeface="UbuntuMono"/>
              </a:rPr>
              <a:t>][</a:t>
            </a:r>
            <a:r>
              <a:rPr lang="en-US" sz="1650" dirty="0">
                <a:solidFill>
                  <a:srgbClr val="CC3300"/>
                </a:solidFill>
                <a:latin typeface="UbuntuMono"/>
              </a:rPr>
              <a:t>'</a:t>
            </a:r>
            <a:r>
              <a:rPr lang="en-US" sz="1650" dirty="0" err="1">
                <a:solidFill>
                  <a:srgbClr val="CC3300"/>
                </a:solidFill>
                <a:latin typeface="UbuntuMono"/>
              </a:rPr>
              <a:t>translation_text</a:t>
            </a:r>
            <a:r>
              <a:rPr lang="en-US" sz="1650" dirty="0">
                <a:solidFill>
                  <a:srgbClr val="CC3300"/>
                </a:solidFill>
                <a:latin typeface="UbuntuMono"/>
              </a:rPr>
              <a:t>'</a:t>
            </a:r>
            <a:r>
              <a:rPr lang="en-US" sz="1650" dirty="0">
                <a:latin typeface="UbuntuMono"/>
              </a:rPr>
              <a:t>]) </a:t>
            </a:r>
            <a:endParaRPr lang="en-US" sz="1650" dirty="0"/>
          </a:p>
          <a:p>
            <a:endParaRPr lang="en-US" sz="2400" dirty="0"/>
          </a:p>
          <a:p>
            <a:pPr marL="0" indent="0">
              <a:buNone/>
            </a:pPr>
            <a:r>
              <a:rPr lang="en-US" sz="2400" b="1" dirty="0"/>
              <a:t>Text Generation: </a:t>
            </a:r>
            <a:r>
              <a:rPr lang="en-US" sz="2400" dirty="0"/>
              <a:t>faster replies to customer feedback by having access to an autocomplete function. </a:t>
            </a:r>
          </a:p>
          <a:p>
            <a:pPr marL="0" indent="0">
              <a:buNone/>
            </a:pPr>
            <a:endParaRPr lang="en-US" dirty="0">
              <a:effectLst/>
              <a:latin typeface="Times" pitchFamily="2" charset="0"/>
            </a:endParaRPr>
          </a:p>
          <a:p>
            <a:pPr marL="0" indent="0">
              <a:buNone/>
            </a:pPr>
            <a:r>
              <a:rPr lang="en-US" sz="1950" dirty="0">
                <a:latin typeface="Times" pitchFamily="2" charset="0"/>
                <a:hlinkClick r:id="rId3"/>
              </a:rPr>
              <a:t>https://colab.research.google.com/github/nlp-with-transformers/notebooks/blob/main/01_introduction.ipynb#scrollTo=5ygcsdXvVdcc</a:t>
            </a:r>
            <a:endParaRPr lang="en-US" sz="1950" dirty="0">
              <a:latin typeface="Times" pitchFamily="2" charset="0"/>
            </a:endParaRPr>
          </a:p>
          <a:p>
            <a:endParaRPr lang="en-AE" dirty="0"/>
          </a:p>
        </p:txBody>
      </p:sp>
      <p:sp>
        <p:nvSpPr>
          <p:cNvPr id="4" name="Footer Placeholder 3">
            <a:extLst>
              <a:ext uri="{FF2B5EF4-FFF2-40B4-BE49-F238E27FC236}">
                <a16:creationId xmlns:a16="http://schemas.microsoft.com/office/drawing/2014/main" id="{CD6AA7E4-CCF4-8E1F-AEF2-918CBD649783}"/>
              </a:ext>
            </a:extLst>
          </p:cNvPr>
          <p:cNvSpPr>
            <a:spLocks noGrp="1"/>
          </p:cNvSpPr>
          <p:nvPr>
            <p:ph type="ftr" sz="quarter" idx="11"/>
          </p:nvPr>
        </p:nvSpPr>
        <p:spPr/>
        <p:txBody>
          <a:bodyPr/>
          <a:lstStyle/>
          <a:p>
            <a:r>
              <a:rPr lang="en-US"/>
              <a:t>F20 21 AA  Applied Text Analytics</a:t>
            </a:r>
          </a:p>
        </p:txBody>
      </p:sp>
    </p:spTree>
    <p:extLst>
      <p:ext uri="{BB962C8B-B14F-4D97-AF65-F5344CB8AC3E}">
        <p14:creationId xmlns:p14="http://schemas.microsoft.com/office/powerpoint/2010/main" val="20058310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F87919-3E61-28C2-5423-BD6D99DEB997}"/>
              </a:ext>
            </a:extLst>
          </p:cNvPr>
          <p:cNvSpPr>
            <a:spLocks noGrp="1"/>
          </p:cNvSpPr>
          <p:nvPr>
            <p:ph type="title"/>
          </p:nvPr>
        </p:nvSpPr>
        <p:spPr>
          <a:xfrm>
            <a:off x="2699792" y="114077"/>
            <a:ext cx="8075240" cy="998984"/>
          </a:xfrm>
        </p:spPr>
        <p:txBody>
          <a:bodyPr>
            <a:normAutofit/>
          </a:bodyPr>
          <a:lstStyle/>
          <a:p>
            <a:r>
              <a:rPr lang="en-AE" sz="3200" dirty="0"/>
              <a:t>ChatGPT (How it works)</a:t>
            </a:r>
          </a:p>
        </p:txBody>
      </p:sp>
      <p:sp>
        <p:nvSpPr>
          <p:cNvPr id="3" name="Content Placeholder 2">
            <a:extLst>
              <a:ext uri="{FF2B5EF4-FFF2-40B4-BE49-F238E27FC236}">
                <a16:creationId xmlns:a16="http://schemas.microsoft.com/office/drawing/2014/main" id="{F8C333C3-17E2-264D-A909-42485D8FE647}"/>
              </a:ext>
            </a:extLst>
          </p:cNvPr>
          <p:cNvSpPr>
            <a:spLocks noGrp="1"/>
          </p:cNvSpPr>
          <p:nvPr>
            <p:ph idx="1"/>
          </p:nvPr>
        </p:nvSpPr>
        <p:spPr>
          <a:xfrm>
            <a:off x="628650" y="2062023"/>
            <a:ext cx="7886700" cy="3263504"/>
          </a:xfrm>
        </p:spPr>
        <p:txBody>
          <a:bodyPr/>
          <a:lstStyle/>
          <a:p>
            <a:pPr marL="0" indent="0">
              <a:buNone/>
            </a:pPr>
            <a:r>
              <a:rPr lang="en-US" b="1" i="0" u="none" strike="noStrike" dirty="0">
                <a:solidFill>
                  <a:srgbClr val="292929"/>
                </a:solidFill>
                <a:effectLst/>
                <a:latin typeface="sohne"/>
                <a:hlinkClick r:id="rId3"/>
              </a:rPr>
              <a:t>How ChatGPT Works: The Model Behind The Bot</a:t>
            </a:r>
            <a:endParaRPr lang="en-US" b="1" i="0" u="none" strike="noStrike" dirty="0">
              <a:solidFill>
                <a:srgbClr val="292929"/>
              </a:solidFill>
              <a:effectLst/>
              <a:latin typeface="sohne"/>
            </a:endParaRPr>
          </a:p>
        </p:txBody>
      </p:sp>
      <p:sp>
        <p:nvSpPr>
          <p:cNvPr id="4" name="Footer Placeholder 3">
            <a:extLst>
              <a:ext uri="{FF2B5EF4-FFF2-40B4-BE49-F238E27FC236}">
                <a16:creationId xmlns:a16="http://schemas.microsoft.com/office/drawing/2014/main" id="{D868D833-A8E2-8375-CDB8-073AACA72550}"/>
              </a:ext>
            </a:extLst>
          </p:cNvPr>
          <p:cNvSpPr>
            <a:spLocks noGrp="1"/>
          </p:cNvSpPr>
          <p:nvPr>
            <p:ph type="ftr" sz="quarter" idx="11"/>
          </p:nvPr>
        </p:nvSpPr>
        <p:spPr/>
        <p:txBody>
          <a:bodyPr/>
          <a:lstStyle/>
          <a:p>
            <a:r>
              <a:rPr lang="en-US"/>
              <a:t>F20 21 AA  Applied Text Analytics</a:t>
            </a:r>
          </a:p>
        </p:txBody>
      </p:sp>
      <p:pic>
        <p:nvPicPr>
          <p:cNvPr id="5" name="Picture 4">
            <a:extLst>
              <a:ext uri="{FF2B5EF4-FFF2-40B4-BE49-F238E27FC236}">
                <a16:creationId xmlns:a16="http://schemas.microsoft.com/office/drawing/2014/main" id="{6B561CFA-A0AA-7249-BEDF-80B8FEF5D4F1}"/>
              </a:ext>
            </a:extLst>
          </p:cNvPr>
          <p:cNvPicPr>
            <a:picLocks noChangeAspect="1"/>
          </p:cNvPicPr>
          <p:nvPr/>
        </p:nvPicPr>
        <p:blipFill>
          <a:blip r:embed="rId4"/>
          <a:stretch>
            <a:fillRect/>
          </a:stretch>
        </p:blipFill>
        <p:spPr>
          <a:xfrm>
            <a:off x="1092574" y="2653252"/>
            <a:ext cx="5829300" cy="2600367"/>
          </a:xfrm>
          <a:prstGeom prst="rect">
            <a:avLst/>
          </a:prstGeom>
        </p:spPr>
      </p:pic>
      <p:sp>
        <p:nvSpPr>
          <p:cNvPr id="6" name="TextBox 5">
            <a:extLst>
              <a:ext uri="{FF2B5EF4-FFF2-40B4-BE49-F238E27FC236}">
                <a16:creationId xmlns:a16="http://schemas.microsoft.com/office/drawing/2014/main" id="{CA52FC08-B671-44DF-D110-E3DED667DFB2}"/>
              </a:ext>
            </a:extLst>
          </p:cNvPr>
          <p:cNvSpPr txBox="1"/>
          <p:nvPr/>
        </p:nvSpPr>
        <p:spPr>
          <a:xfrm>
            <a:off x="463924" y="5425888"/>
            <a:ext cx="7775762" cy="507831"/>
          </a:xfrm>
          <a:prstGeom prst="rect">
            <a:avLst/>
          </a:prstGeom>
          <a:solidFill>
            <a:schemeClr val="accent4">
              <a:lumMod val="20000"/>
              <a:lumOff val="80000"/>
            </a:schemeClr>
          </a:solidFill>
        </p:spPr>
        <p:txBody>
          <a:bodyPr wrap="square" rtlCol="0">
            <a:spAutoFit/>
          </a:bodyPr>
          <a:lstStyle/>
          <a:p>
            <a:r>
              <a:rPr lang="en-US" sz="1350" dirty="0">
                <a:solidFill>
                  <a:srgbClr val="292929"/>
                </a:solidFill>
                <a:latin typeface="source-serif-pro"/>
              </a:rPr>
              <a:t>Relies on GPT-3 trained with self-attention mechanism, and then used Reinforcement Learning to integrate human feedback in the system</a:t>
            </a:r>
            <a:endParaRPr lang="en-AE" sz="1350" dirty="0"/>
          </a:p>
        </p:txBody>
      </p:sp>
    </p:spTree>
    <p:extLst>
      <p:ext uri="{BB962C8B-B14F-4D97-AF65-F5344CB8AC3E}">
        <p14:creationId xmlns:p14="http://schemas.microsoft.com/office/powerpoint/2010/main" val="169603076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F87919-3E61-28C2-5423-BD6D99DEB997}"/>
              </a:ext>
            </a:extLst>
          </p:cNvPr>
          <p:cNvSpPr>
            <a:spLocks noGrp="1"/>
          </p:cNvSpPr>
          <p:nvPr>
            <p:ph type="title"/>
          </p:nvPr>
        </p:nvSpPr>
        <p:spPr>
          <a:xfrm>
            <a:off x="2411760" y="242384"/>
            <a:ext cx="8075240" cy="998984"/>
          </a:xfrm>
        </p:spPr>
        <p:txBody>
          <a:bodyPr>
            <a:normAutofit/>
          </a:bodyPr>
          <a:lstStyle/>
          <a:p>
            <a:r>
              <a:rPr lang="en-AE" sz="3200" dirty="0"/>
              <a:t>ChatGPT (How it works)-2</a:t>
            </a:r>
          </a:p>
        </p:txBody>
      </p:sp>
      <p:sp>
        <p:nvSpPr>
          <p:cNvPr id="3" name="Content Placeholder 2">
            <a:extLst>
              <a:ext uri="{FF2B5EF4-FFF2-40B4-BE49-F238E27FC236}">
                <a16:creationId xmlns:a16="http://schemas.microsoft.com/office/drawing/2014/main" id="{F8C333C3-17E2-264D-A909-42485D8FE647}"/>
              </a:ext>
            </a:extLst>
          </p:cNvPr>
          <p:cNvSpPr>
            <a:spLocks noGrp="1"/>
          </p:cNvSpPr>
          <p:nvPr>
            <p:ph idx="1"/>
          </p:nvPr>
        </p:nvSpPr>
        <p:spPr>
          <a:xfrm>
            <a:off x="628650" y="2062023"/>
            <a:ext cx="7886700" cy="3263504"/>
          </a:xfrm>
        </p:spPr>
        <p:txBody>
          <a:bodyPr/>
          <a:lstStyle/>
          <a:p>
            <a:pPr marL="0" indent="0">
              <a:buNone/>
            </a:pPr>
            <a:r>
              <a:rPr lang="en-US" b="1" i="0" u="none" strike="noStrike" dirty="0">
                <a:solidFill>
                  <a:srgbClr val="292929"/>
                </a:solidFill>
                <a:effectLst/>
                <a:latin typeface="sohne"/>
                <a:hlinkClick r:id="rId3"/>
              </a:rPr>
              <a:t>How ChatGPT Works: The Model Behind The Bot</a:t>
            </a:r>
            <a:endParaRPr lang="en-US" b="1" i="0" u="none" strike="noStrike" dirty="0">
              <a:solidFill>
                <a:srgbClr val="292929"/>
              </a:solidFill>
              <a:effectLst/>
              <a:latin typeface="sohne"/>
            </a:endParaRPr>
          </a:p>
        </p:txBody>
      </p:sp>
      <p:sp>
        <p:nvSpPr>
          <p:cNvPr id="4" name="Footer Placeholder 3">
            <a:extLst>
              <a:ext uri="{FF2B5EF4-FFF2-40B4-BE49-F238E27FC236}">
                <a16:creationId xmlns:a16="http://schemas.microsoft.com/office/drawing/2014/main" id="{D868D833-A8E2-8375-CDB8-073AACA72550}"/>
              </a:ext>
            </a:extLst>
          </p:cNvPr>
          <p:cNvSpPr>
            <a:spLocks noGrp="1"/>
          </p:cNvSpPr>
          <p:nvPr>
            <p:ph type="ftr" sz="quarter" idx="11"/>
          </p:nvPr>
        </p:nvSpPr>
        <p:spPr/>
        <p:txBody>
          <a:bodyPr/>
          <a:lstStyle/>
          <a:p>
            <a:r>
              <a:rPr lang="en-US"/>
              <a:t>F20 21 AA  Applied Text Analytics</a:t>
            </a:r>
          </a:p>
        </p:txBody>
      </p:sp>
      <p:sp>
        <p:nvSpPr>
          <p:cNvPr id="6" name="TextBox 5">
            <a:extLst>
              <a:ext uri="{FF2B5EF4-FFF2-40B4-BE49-F238E27FC236}">
                <a16:creationId xmlns:a16="http://schemas.microsoft.com/office/drawing/2014/main" id="{CA52FC08-B671-44DF-D110-E3DED667DFB2}"/>
              </a:ext>
            </a:extLst>
          </p:cNvPr>
          <p:cNvSpPr txBox="1"/>
          <p:nvPr/>
        </p:nvSpPr>
        <p:spPr>
          <a:xfrm>
            <a:off x="463924" y="5425888"/>
            <a:ext cx="7775762" cy="507831"/>
          </a:xfrm>
          <a:prstGeom prst="rect">
            <a:avLst/>
          </a:prstGeom>
          <a:solidFill>
            <a:schemeClr val="accent4">
              <a:lumMod val="20000"/>
              <a:lumOff val="80000"/>
            </a:schemeClr>
          </a:solidFill>
        </p:spPr>
        <p:txBody>
          <a:bodyPr wrap="square" rtlCol="0">
            <a:spAutoFit/>
          </a:bodyPr>
          <a:lstStyle/>
          <a:p>
            <a:r>
              <a:rPr lang="en-US" sz="1350" dirty="0">
                <a:solidFill>
                  <a:srgbClr val="292929"/>
                </a:solidFill>
                <a:latin typeface="source-serif-pro"/>
              </a:rPr>
              <a:t>GPT models use the transformer architecture and self-attention mechanism &amp; ‘multi-head’ attention mechanism</a:t>
            </a:r>
            <a:endParaRPr lang="en-AE" sz="1350" dirty="0"/>
          </a:p>
        </p:txBody>
      </p:sp>
      <p:pic>
        <p:nvPicPr>
          <p:cNvPr id="7" name="Picture 6">
            <a:extLst>
              <a:ext uri="{FF2B5EF4-FFF2-40B4-BE49-F238E27FC236}">
                <a16:creationId xmlns:a16="http://schemas.microsoft.com/office/drawing/2014/main" id="{2B3597ED-443A-0A41-6096-EDF21741DD2B}"/>
              </a:ext>
            </a:extLst>
          </p:cNvPr>
          <p:cNvPicPr>
            <a:picLocks noChangeAspect="1"/>
          </p:cNvPicPr>
          <p:nvPr/>
        </p:nvPicPr>
        <p:blipFill>
          <a:blip r:embed="rId4"/>
          <a:stretch>
            <a:fillRect/>
          </a:stretch>
        </p:blipFill>
        <p:spPr>
          <a:xfrm>
            <a:off x="114300" y="2639502"/>
            <a:ext cx="5829300" cy="2272151"/>
          </a:xfrm>
          <a:prstGeom prst="rect">
            <a:avLst/>
          </a:prstGeom>
        </p:spPr>
      </p:pic>
      <p:sp>
        <p:nvSpPr>
          <p:cNvPr id="9" name="TextBox 8">
            <a:extLst>
              <a:ext uri="{FF2B5EF4-FFF2-40B4-BE49-F238E27FC236}">
                <a16:creationId xmlns:a16="http://schemas.microsoft.com/office/drawing/2014/main" id="{C1EC1898-EE81-2ADC-952A-BE3206FD3A8C}"/>
              </a:ext>
            </a:extLst>
          </p:cNvPr>
          <p:cNvSpPr txBox="1"/>
          <p:nvPr/>
        </p:nvSpPr>
        <p:spPr>
          <a:xfrm>
            <a:off x="6329363" y="1982472"/>
            <a:ext cx="2814637" cy="3000821"/>
          </a:xfrm>
          <a:prstGeom prst="rect">
            <a:avLst/>
          </a:prstGeom>
          <a:solidFill>
            <a:schemeClr val="accent6">
              <a:lumMod val="20000"/>
              <a:lumOff val="80000"/>
            </a:schemeClr>
          </a:solidFill>
        </p:spPr>
        <p:txBody>
          <a:bodyPr wrap="square" rtlCol="0">
            <a:spAutoFit/>
          </a:bodyPr>
          <a:lstStyle/>
          <a:p>
            <a:r>
              <a:rPr lang="en-AE" sz="1350" b="1" dirty="0"/>
              <a:t>Some issues with GPT-3 </a:t>
            </a:r>
            <a:r>
              <a:rPr lang="en-US" sz="1350" b="1" dirty="0">
                <a:solidFill>
                  <a:srgbClr val="292929"/>
                </a:solidFill>
                <a:latin typeface="source-serif-pro"/>
              </a:rPr>
              <a:t>is that it is limited in its ability to align with user intentions.</a:t>
            </a:r>
          </a:p>
          <a:p>
            <a:pPr marL="214313" indent="-214313">
              <a:buFont typeface="Arial" panose="020B0604020202020204" pitchFamily="34" charset="0"/>
              <a:buChar char="•"/>
            </a:pPr>
            <a:r>
              <a:rPr lang="en-US" sz="1350" dirty="0">
                <a:solidFill>
                  <a:srgbClr val="292929"/>
                </a:solidFill>
                <a:latin typeface="source-serif-pro"/>
              </a:rPr>
              <a:t>Cannot follow users exact instructions</a:t>
            </a:r>
          </a:p>
          <a:p>
            <a:pPr marL="214313" indent="-214313">
              <a:buFont typeface="Arial" panose="020B0604020202020204" pitchFamily="34" charset="0"/>
              <a:buChar char="•"/>
            </a:pPr>
            <a:r>
              <a:rPr lang="en-US" sz="1350" dirty="0">
                <a:solidFill>
                  <a:srgbClr val="292929"/>
                </a:solidFill>
                <a:latin typeface="source-serif-pro"/>
              </a:rPr>
              <a:t>Not easily interpretable </a:t>
            </a:r>
          </a:p>
          <a:p>
            <a:pPr marL="214313" indent="-214313">
              <a:buFont typeface="Arial" panose="020B0604020202020204" pitchFamily="34" charset="0"/>
              <a:buChar char="•"/>
            </a:pPr>
            <a:r>
              <a:rPr lang="en-US" sz="1350" dirty="0">
                <a:solidFill>
                  <a:srgbClr val="292929"/>
                </a:solidFill>
                <a:latin typeface="source-serif-pro"/>
              </a:rPr>
              <a:t>Can contain hallucinations</a:t>
            </a:r>
          </a:p>
          <a:p>
            <a:pPr marL="214313" indent="-214313">
              <a:buFont typeface="Arial" panose="020B0604020202020204" pitchFamily="34" charset="0"/>
              <a:buChar char="•"/>
            </a:pPr>
            <a:r>
              <a:rPr lang="en-US" sz="1350" dirty="0">
                <a:solidFill>
                  <a:srgbClr val="292929"/>
                </a:solidFill>
                <a:latin typeface="source-serif-pro"/>
              </a:rPr>
              <a:t>Can contain bias and toxic content</a:t>
            </a:r>
          </a:p>
          <a:p>
            <a:pPr marL="214313" indent="-214313">
              <a:buFont typeface="Arial" panose="020B0604020202020204" pitchFamily="34" charset="0"/>
              <a:buChar char="•"/>
            </a:pPr>
            <a:endParaRPr lang="en-US" sz="1350" dirty="0">
              <a:solidFill>
                <a:srgbClr val="292929"/>
              </a:solidFill>
              <a:latin typeface="source-serif-pro"/>
            </a:endParaRPr>
          </a:p>
          <a:p>
            <a:pPr marL="214313" indent="-214313">
              <a:buFont typeface="Arial" panose="020B0604020202020204" pitchFamily="34" charset="0"/>
              <a:buChar char="•"/>
            </a:pPr>
            <a:endParaRPr lang="en-US" sz="1350" dirty="0">
              <a:solidFill>
                <a:srgbClr val="292929"/>
              </a:solidFill>
              <a:latin typeface="source-serif-pro"/>
            </a:endParaRPr>
          </a:p>
          <a:p>
            <a:r>
              <a:rPr lang="en-US" sz="1350" b="1" dirty="0">
                <a:solidFill>
                  <a:srgbClr val="C00000"/>
                </a:solidFill>
                <a:latin typeface="source-serif-pro"/>
              </a:rPr>
              <a:t>Enhancement for </a:t>
            </a:r>
            <a:r>
              <a:rPr lang="en-US" sz="1350" b="1" dirty="0" err="1">
                <a:solidFill>
                  <a:srgbClr val="C00000"/>
                </a:solidFill>
                <a:latin typeface="source-serif-pro"/>
              </a:rPr>
              <a:t>ChatGPT</a:t>
            </a:r>
            <a:r>
              <a:rPr lang="en-US" sz="1350" b="1" dirty="0">
                <a:solidFill>
                  <a:srgbClr val="C00000"/>
                </a:solidFill>
                <a:latin typeface="source-serif-pro"/>
              </a:rPr>
              <a:t> = train language models to follow instructions with human feedback  </a:t>
            </a:r>
          </a:p>
          <a:p>
            <a:endParaRPr lang="en-AE" sz="1350" dirty="0"/>
          </a:p>
        </p:txBody>
      </p:sp>
    </p:spTree>
    <p:extLst>
      <p:ext uri="{BB962C8B-B14F-4D97-AF65-F5344CB8AC3E}">
        <p14:creationId xmlns:p14="http://schemas.microsoft.com/office/powerpoint/2010/main" val="2035087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493465-57A9-1B4D-B621-4DC1BB3377D2}"/>
              </a:ext>
            </a:extLst>
          </p:cNvPr>
          <p:cNvSpPr>
            <a:spLocks noGrp="1"/>
          </p:cNvSpPr>
          <p:nvPr>
            <p:ph type="title"/>
          </p:nvPr>
        </p:nvSpPr>
        <p:spPr>
          <a:xfrm>
            <a:off x="899592" y="886018"/>
            <a:ext cx="8075240" cy="998984"/>
          </a:xfrm>
        </p:spPr>
        <p:txBody>
          <a:bodyPr>
            <a:normAutofit fontScale="90000"/>
          </a:bodyPr>
          <a:lstStyle/>
          <a:p>
            <a:r>
              <a:rPr lang="en-GB" dirty="0"/>
              <a:t>Some topics covered in the course!</a:t>
            </a:r>
          </a:p>
        </p:txBody>
      </p:sp>
      <p:sp>
        <p:nvSpPr>
          <p:cNvPr id="3" name="Text Placeholder 2">
            <a:extLst>
              <a:ext uri="{FF2B5EF4-FFF2-40B4-BE49-F238E27FC236}">
                <a16:creationId xmlns:a16="http://schemas.microsoft.com/office/drawing/2014/main" id="{BD0997D1-2908-3B4A-AB4B-181B2A13DA93}"/>
              </a:ext>
            </a:extLst>
          </p:cNvPr>
          <p:cNvSpPr>
            <a:spLocks noGrp="1"/>
          </p:cNvSpPr>
          <p:nvPr>
            <p:ph type="body" idx="1"/>
          </p:nvPr>
        </p:nvSpPr>
        <p:spPr>
          <a:xfrm>
            <a:off x="576205" y="2148778"/>
            <a:ext cx="3885828" cy="423738"/>
          </a:xfrm>
        </p:spPr>
        <p:txBody>
          <a:bodyPr>
            <a:normAutofit lnSpcReduction="10000"/>
          </a:bodyPr>
          <a:lstStyle/>
          <a:p>
            <a:r>
              <a:rPr lang="en-GB" dirty="0"/>
              <a:t>“Text”</a:t>
            </a:r>
          </a:p>
        </p:txBody>
      </p:sp>
      <p:sp>
        <p:nvSpPr>
          <p:cNvPr id="4" name="Content Placeholder 3">
            <a:extLst>
              <a:ext uri="{FF2B5EF4-FFF2-40B4-BE49-F238E27FC236}">
                <a16:creationId xmlns:a16="http://schemas.microsoft.com/office/drawing/2014/main" id="{111FA890-3194-6245-8FD1-5E58E3A345CF}"/>
              </a:ext>
            </a:extLst>
          </p:cNvPr>
          <p:cNvSpPr>
            <a:spLocks noGrp="1"/>
          </p:cNvSpPr>
          <p:nvPr>
            <p:ph sz="half" idx="2"/>
          </p:nvPr>
        </p:nvSpPr>
        <p:spPr>
          <a:xfrm>
            <a:off x="611560" y="2596363"/>
            <a:ext cx="3885828" cy="3928981"/>
          </a:xfrm>
          <a:solidFill>
            <a:schemeClr val="tx2">
              <a:lumMod val="20000"/>
              <a:lumOff val="80000"/>
            </a:schemeClr>
          </a:solidFill>
        </p:spPr>
        <p:txBody>
          <a:bodyPr>
            <a:normAutofit/>
          </a:bodyPr>
          <a:lstStyle/>
          <a:p>
            <a:pPr marL="0" indent="0">
              <a:buNone/>
            </a:pPr>
            <a:r>
              <a:rPr lang="en-GB" b="1" dirty="0">
                <a:solidFill>
                  <a:schemeClr val="bg2"/>
                </a:solidFill>
              </a:rPr>
              <a:t>Text Processing</a:t>
            </a:r>
          </a:p>
          <a:p>
            <a:pPr lvl="1"/>
            <a:r>
              <a:rPr lang="en-GB" dirty="0"/>
              <a:t>Keeping the relevant data</a:t>
            </a:r>
          </a:p>
          <a:p>
            <a:pPr lvl="1"/>
            <a:r>
              <a:rPr lang="en-GB" dirty="0"/>
              <a:t>Reducing dimensionality</a:t>
            </a:r>
          </a:p>
          <a:p>
            <a:pPr marL="0" indent="0">
              <a:buNone/>
            </a:pPr>
            <a:r>
              <a:rPr lang="en-GB" b="1" dirty="0">
                <a:solidFill>
                  <a:schemeClr val="bg2"/>
                </a:solidFill>
              </a:rPr>
              <a:t>Text Representation</a:t>
            </a:r>
          </a:p>
          <a:p>
            <a:pPr lvl="1"/>
            <a:r>
              <a:rPr lang="en-GB" dirty="0"/>
              <a:t>Bag of word</a:t>
            </a:r>
          </a:p>
          <a:p>
            <a:pPr lvl="1"/>
            <a:r>
              <a:rPr lang="en-GB" dirty="0"/>
              <a:t>Vector Space Model</a:t>
            </a:r>
          </a:p>
          <a:p>
            <a:pPr lvl="1"/>
            <a:r>
              <a:rPr lang="en-GB" dirty="0"/>
              <a:t>N-gram features- </a:t>
            </a:r>
            <a:r>
              <a:rPr lang="en-GB" i="1" dirty="0"/>
              <a:t>context</a:t>
            </a:r>
          </a:p>
          <a:p>
            <a:pPr lvl="1"/>
            <a:r>
              <a:rPr lang="en-GB" dirty="0"/>
              <a:t>Text as a sequence of words ( hot-one encoding -Word2vec)</a:t>
            </a:r>
          </a:p>
          <a:p>
            <a:pPr marL="0" indent="0">
              <a:buNone/>
            </a:pPr>
            <a:endParaRPr lang="en-GB" dirty="0"/>
          </a:p>
        </p:txBody>
      </p:sp>
      <p:sp>
        <p:nvSpPr>
          <p:cNvPr id="5" name="Text Placeholder 4">
            <a:extLst>
              <a:ext uri="{FF2B5EF4-FFF2-40B4-BE49-F238E27FC236}">
                <a16:creationId xmlns:a16="http://schemas.microsoft.com/office/drawing/2014/main" id="{F290DED6-46C6-4448-9706-6C6A12A26A87}"/>
              </a:ext>
            </a:extLst>
          </p:cNvPr>
          <p:cNvSpPr>
            <a:spLocks noGrp="1"/>
          </p:cNvSpPr>
          <p:nvPr>
            <p:ph type="body" sz="quarter" idx="3"/>
          </p:nvPr>
        </p:nvSpPr>
        <p:spPr>
          <a:xfrm>
            <a:off x="4799446" y="2172625"/>
            <a:ext cx="3887354" cy="423738"/>
          </a:xfrm>
        </p:spPr>
        <p:txBody>
          <a:bodyPr>
            <a:normAutofit lnSpcReduction="10000"/>
          </a:bodyPr>
          <a:lstStyle/>
          <a:p>
            <a:r>
              <a:rPr lang="en-GB" dirty="0"/>
              <a:t>“Analytics”</a:t>
            </a:r>
          </a:p>
        </p:txBody>
      </p:sp>
      <p:sp>
        <p:nvSpPr>
          <p:cNvPr id="6" name="Content Placeholder 5">
            <a:extLst>
              <a:ext uri="{FF2B5EF4-FFF2-40B4-BE49-F238E27FC236}">
                <a16:creationId xmlns:a16="http://schemas.microsoft.com/office/drawing/2014/main" id="{7E41EF7E-5E43-A34A-8ABB-BB452AB0C629}"/>
              </a:ext>
            </a:extLst>
          </p:cNvPr>
          <p:cNvSpPr>
            <a:spLocks noGrp="1"/>
          </p:cNvSpPr>
          <p:nvPr>
            <p:ph sz="quarter" idx="4"/>
          </p:nvPr>
        </p:nvSpPr>
        <p:spPr>
          <a:xfrm>
            <a:off x="4799446" y="2596363"/>
            <a:ext cx="4175386" cy="3928981"/>
          </a:xfrm>
          <a:solidFill>
            <a:schemeClr val="tx2">
              <a:lumMod val="20000"/>
              <a:lumOff val="80000"/>
            </a:schemeClr>
          </a:solidFill>
        </p:spPr>
        <p:txBody>
          <a:bodyPr>
            <a:normAutofit/>
          </a:bodyPr>
          <a:lstStyle/>
          <a:p>
            <a:pPr marL="0" indent="0">
              <a:buNone/>
            </a:pPr>
            <a:endParaRPr lang="en-GB" dirty="0"/>
          </a:p>
          <a:p>
            <a:pPr marL="0" indent="0">
              <a:buNone/>
            </a:pPr>
            <a:endParaRPr lang="en-GB" dirty="0"/>
          </a:p>
          <a:p>
            <a:pPr>
              <a:buFont typeface="Wingdings" pitchFamily="2" charset="2"/>
              <a:buChar char="Ø"/>
            </a:pPr>
            <a:r>
              <a:rPr lang="en-GB" b="1" dirty="0">
                <a:solidFill>
                  <a:schemeClr val="bg2"/>
                </a:solidFill>
              </a:rPr>
              <a:t>Text Classification</a:t>
            </a:r>
          </a:p>
          <a:p>
            <a:pPr>
              <a:buFont typeface="Wingdings" pitchFamily="2" charset="2"/>
              <a:buChar char="Ø"/>
            </a:pPr>
            <a:r>
              <a:rPr lang="en-GB" b="1" dirty="0">
                <a:solidFill>
                  <a:schemeClr val="bg2"/>
                </a:solidFill>
              </a:rPr>
              <a:t>Topic modelling</a:t>
            </a:r>
          </a:p>
          <a:p>
            <a:endParaRPr lang="en-GB" dirty="0"/>
          </a:p>
          <a:p>
            <a:pPr marL="0" indent="0">
              <a:buNone/>
            </a:pPr>
            <a:r>
              <a:rPr lang="en-GB" b="1" dirty="0">
                <a:solidFill>
                  <a:schemeClr val="bg2"/>
                </a:solidFill>
              </a:rPr>
              <a:t>Deep Learning  </a:t>
            </a:r>
            <a:r>
              <a:rPr lang="en-GB" dirty="0"/>
              <a:t>for NLP applications (Sequence to Sequence model)-</a:t>
            </a:r>
            <a:r>
              <a:rPr lang="en-GB" sz="1600" b="1" dirty="0">
                <a:solidFill>
                  <a:srgbClr val="C00000"/>
                </a:solidFill>
              </a:rPr>
              <a:t>Transformers</a:t>
            </a:r>
            <a:r>
              <a:rPr lang="en-GB" sz="1600" dirty="0"/>
              <a:t> </a:t>
            </a:r>
          </a:p>
          <a:p>
            <a:endParaRPr lang="en-GB" dirty="0"/>
          </a:p>
        </p:txBody>
      </p:sp>
      <p:sp>
        <p:nvSpPr>
          <p:cNvPr id="7" name="Footer Placeholder 6">
            <a:extLst>
              <a:ext uri="{FF2B5EF4-FFF2-40B4-BE49-F238E27FC236}">
                <a16:creationId xmlns:a16="http://schemas.microsoft.com/office/drawing/2014/main" id="{BD58448B-8959-282B-EEEE-C163EC57AF36}"/>
              </a:ext>
            </a:extLst>
          </p:cNvPr>
          <p:cNvSpPr>
            <a:spLocks noGrp="1"/>
          </p:cNvSpPr>
          <p:nvPr>
            <p:ph type="ftr" sz="quarter" idx="11"/>
          </p:nvPr>
        </p:nvSpPr>
        <p:spPr/>
        <p:txBody>
          <a:bodyPr/>
          <a:lstStyle/>
          <a:p>
            <a:r>
              <a:rPr lang="en-GB"/>
              <a:t>Introduction to Text Analytics</a:t>
            </a:r>
          </a:p>
        </p:txBody>
      </p:sp>
      <p:sp>
        <p:nvSpPr>
          <p:cNvPr id="8" name="Slide Number Placeholder 7">
            <a:extLst>
              <a:ext uri="{FF2B5EF4-FFF2-40B4-BE49-F238E27FC236}">
                <a16:creationId xmlns:a16="http://schemas.microsoft.com/office/drawing/2014/main" id="{2E0BA891-8D5F-DAD7-F407-D83DD983451C}"/>
              </a:ext>
            </a:extLst>
          </p:cNvPr>
          <p:cNvSpPr>
            <a:spLocks noGrp="1"/>
          </p:cNvSpPr>
          <p:nvPr>
            <p:ph type="sldNum" sz="quarter" idx="12"/>
          </p:nvPr>
        </p:nvSpPr>
        <p:spPr/>
        <p:txBody>
          <a:bodyPr/>
          <a:lstStyle/>
          <a:p>
            <a:fld id="{191E7B16-C11D-48A6-9FE1-93A9A96AC7E6}" type="slidenum">
              <a:rPr lang="en-GB" smtClean="0"/>
              <a:t>6</a:t>
            </a:fld>
            <a:endParaRPr lang="en-GB"/>
          </a:p>
        </p:txBody>
      </p:sp>
    </p:spTree>
    <p:extLst>
      <p:ext uri="{BB962C8B-B14F-4D97-AF65-F5344CB8AC3E}">
        <p14:creationId xmlns:p14="http://schemas.microsoft.com/office/powerpoint/2010/main" val="78778386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F87919-3E61-28C2-5423-BD6D99DEB997}"/>
              </a:ext>
            </a:extLst>
          </p:cNvPr>
          <p:cNvSpPr>
            <a:spLocks noGrp="1"/>
          </p:cNvSpPr>
          <p:nvPr>
            <p:ph type="title"/>
          </p:nvPr>
        </p:nvSpPr>
        <p:spPr>
          <a:xfrm>
            <a:off x="2339752" y="186237"/>
            <a:ext cx="7886700" cy="994172"/>
          </a:xfrm>
        </p:spPr>
        <p:txBody>
          <a:bodyPr>
            <a:normAutofit/>
          </a:bodyPr>
          <a:lstStyle/>
          <a:p>
            <a:r>
              <a:rPr lang="en-AE" sz="3200" dirty="0"/>
              <a:t>ChatGPT (How it works)-3</a:t>
            </a:r>
          </a:p>
        </p:txBody>
      </p:sp>
      <p:sp>
        <p:nvSpPr>
          <p:cNvPr id="3" name="Content Placeholder 2">
            <a:extLst>
              <a:ext uri="{FF2B5EF4-FFF2-40B4-BE49-F238E27FC236}">
                <a16:creationId xmlns:a16="http://schemas.microsoft.com/office/drawing/2014/main" id="{F8C333C3-17E2-264D-A909-42485D8FE647}"/>
              </a:ext>
            </a:extLst>
          </p:cNvPr>
          <p:cNvSpPr>
            <a:spLocks noGrp="1"/>
          </p:cNvSpPr>
          <p:nvPr>
            <p:ph idx="1"/>
          </p:nvPr>
        </p:nvSpPr>
        <p:spPr>
          <a:xfrm>
            <a:off x="114300" y="1625383"/>
            <a:ext cx="5200651" cy="746802"/>
          </a:xfrm>
        </p:spPr>
        <p:txBody>
          <a:bodyPr/>
          <a:lstStyle/>
          <a:p>
            <a:pPr marL="0" indent="0">
              <a:buNone/>
            </a:pPr>
            <a:r>
              <a:rPr lang="en-US" sz="1350" dirty="0">
                <a:latin typeface="NimbusRomNo9L"/>
                <a:hlinkClick r:id="rId3"/>
              </a:rPr>
              <a:t>Training language models to follow instructions with human feedback </a:t>
            </a:r>
            <a:endParaRPr lang="en-US" dirty="0"/>
          </a:p>
          <a:p>
            <a:pPr marL="0" indent="0">
              <a:buNone/>
            </a:pPr>
            <a:r>
              <a:rPr lang="en-US" sz="1500" i="1" dirty="0">
                <a:solidFill>
                  <a:srgbClr val="292929"/>
                </a:solidFill>
                <a:latin typeface="sohne"/>
              </a:rPr>
              <a:t>Open AI 2022 paper </a:t>
            </a:r>
          </a:p>
        </p:txBody>
      </p:sp>
      <p:sp>
        <p:nvSpPr>
          <p:cNvPr id="4" name="Footer Placeholder 3">
            <a:extLst>
              <a:ext uri="{FF2B5EF4-FFF2-40B4-BE49-F238E27FC236}">
                <a16:creationId xmlns:a16="http://schemas.microsoft.com/office/drawing/2014/main" id="{D868D833-A8E2-8375-CDB8-073AACA72550}"/>
              </a:ext>
            </a:extLst>
          </p:cNvPr>
          <p:cNvSpPr>
            <a:spLocks noGrp="1"/>
          </p:cNvSpPr>
          <p:nvPr>
            <p:ph type="ftr" sz="quarter" idx="11"/>
          </p:nvPr>
        </p:nvSpPr>
        <p:spPr/>
        <p:txBody>
          <a:bodyPr/>
          <a:lstStyle/>
          <a:p>
            <a:r>
              <a:rPr lang="en-US"/>
              <a:t>F20 21 AA  Applied Text Analytics</a:t>
            </a:r>
          </a:p>
        </p:txBody>
      </p:sp>
      <p:sp>
        <p:nvSpPr>
          <p:cNvPr id="9" name="TextBox 8">
            <a:extLst>
              <a:ext uri="{FF2B5EF4-FFF2-40B4-BE49-F238E27FC236}">
                <a16:creationId xmlns:a16="http://schemas.microsoft.com/office/drawing/2014/main" id="{C1EC1898-EE81-2ADC-952A-BE3206FD3A8C}"/>
              </a:ext>
            </a:extLst>
          </p:cNvPr>
          <p:cNvSpPr txBox="1"/>
          <p:nvPr/>
        </p:nvSpPr>
        <p:spPr>
          <a:xfrm>
            <a:off x="0" y="2338930"/>
            <a:ext cx="3214688" cy="2377574"/>
          </a:xfrm>
          <a:prstGeom prst="rect">
            <a:avLst/>
          </a:prstGeom>
          <a:solidFill>
            <a:schemeClr val="accent6">
              <a:lumMod val="20000"/>
              <a:lumOff val="80000"/>
            </a:schemeClr>
          </a:solidFill>
        </p:spPr>
        <p:txBody>
          <a:bodyPr wrap="square" rtlCol="0">
            <a:spAutoFit/>
          </a:bodyPr>
          <a:lstStyle/>
          <a:p>
            <a:r>
              <a:rPr lang="en-US" sz="1350" i="1" dirty="0" err="1">
                <a:solidFill>
                  <a:srgbClr val="292929"/>
                </a:solidFill>
                <a:latin typeface="source-serif-pro"/>
              </a:rPr>
              <a:t>ChatGPT</a:t>
            </a:r>
            <a:r>
              <a:rPr lang="en-US" sz="1350" dirty="0">
                <a:solidFill>
                  <a:srgbClr val="292929"/>
                </a:solidFill>
                <a:latin typeface="source-serif-pro"/>
              </a:rPr>
              <a:t> is a spinoff of </a:t>
            </a:r>
            <a:r>
              <a:rPr lang="en-US" sz="1350" i="1" dirty="0" err="1">
                <a:solidFill>
                  <a:srgbClr val="292929"/>
                </a:solidFill>
                <a:latin typeface="source-serif-pro"/>
              </a:rPr>
              <a:t>InstructGPT</a:t>
            </a:r>
            <a:r>
              <a:rPr lang="en-US" sz="1350" dirty="0">
                <a:solidFill>
                  <a:srgbClr val="292929"/>
                </a:solidFill>
                <a:latin typeface="source-serif-pro"/>
              </a:rPr>
              <a:t>, which introduced a novel approach to incorporating human feedback into the training process to better align the model outputs with user intent.</a:t>
            </a:r>
          </a:p>
          <a:p>
            <a:endParaRPr lang="en-US" sz="1350" dirty="0">
              <a:solidFill>
                <a:srgbClr val="292929"/>
              </a:solidFill>
              <a:latin typeface="source-serif-pro"/>
            </a:endParaRPr>
          </a:p>
          <a:p>
            <a:r>
              <a:rPr lang="en-US" sz="1350" b="1" dirty="0">
                <a:solidFill>
                  <a:srgbClr val="292929"/>
                </a:solidFill>
                <a:latin typeface="sohne"/>
              </a:rPr>
              <a:t>Step 1: Supervised Fine Tuning (SFT) Model</a:t>
            </a:r>
          </a:p>
          <a:p>
            <a:r>
              <a:rPr lang="en-US" sz="1350" b="1" dirty="0">
                <a:solidFill>
                  <a:srgbClr val="292929"/>
                </a:solidFill>
                <a:latin typeface="sohne"/>
              </a:rPr>
              <a:t>Step 2: Reward Model</a:t>
            </a:r>
          </a:p>
          <a:p>
            <a:r>
              <a:rPr lang="en-US" sz="1350" b="1" dirty="0">
                <a:solidFill>
                  <a:srgbClr val="292929"/>
                </a:solidFill>
                <a:latin typeface="sohne"/>
              </a:rPr>
              <a:t>Step 3: Reinforcement Learning Model</a:t>
            </a:r>
          </a:p>
          <a:p>
            <a:endParaRPr lang="en-AE" sz="1350" dirty="0"/>
          </a:p>
        </p:txBody>
      </p:sp>
      <p:pic>
        <p:nvPicPr>
          <p:cNvPr id="5" name="Picture 4">
            <a:extLst>
              <a:ext uri="{FF2B5EF4-FFF2-40B4-BE49-F238E27FC236}">
                <a16:creationId xmlns:a16="http://schemas.microsoft.com/office/drawing/2014/main" id="{7F9258F9-8166-881B-F429-26B650C10CD2}"/>
              </a:ext>
            </a:extLst>
          </p:cNvPr>
          <p:cNvPicPr>
            <a:picLocks noChangeAspect="1"/>
          </p:cNvPicPr>
          <p:nvPr/>
        </p:nvPicPr>
        <p:blipFill>
          <a:blip r:embed="rId4"/>
          <a:stretch>
            <a:fillRect/>
          </a:stretch>
        </p:blipFill>
        <p:spPr>
          <a:xfrm>
            <a:off x="3072653" y="1897791"/>
            <a:ext cx="5829300" cy="4172616"/>
          </a:xfrm>
          <a:prstGeom prst="rect">
            <a:avLst/>
          </a:prstGeom>
        </p:spPr>
      </p:pic>
      <p:pic>
        <p:nvPicPr>
          <p:cNvPr id="8" name="Picture 7">
            <a:extLst>
              <a:ext uri="{FF2B5EF4-FFF2-40B4-BE49-F238E27FC236}">
                <a16:creationId xmlns:a16="http://schemas.microsoft.com/office/drawing/2014/main" id="{F9458ECB-9AB5-B346-C95C-C5A0F71682D9}"/>
              </a:ext>
            </a:extLst>
          </p:cNvPr>
          <p:cNvPicPr>
            <a:picLocks noChangeAspect="1"/>
          </p:cNvPicPr>
          <p:nvPr/>
        </p:nvPicPr>
        <p:blipFill rotWithShape="1">
          <a:blip r:embed="rId5"/>
          <a:srcRect b="5057"/>
          <a:stretch/>
        </p:blipFill>
        <p:spPr>
          <a:xfrm>
            <a:off x="6809428" y="2506164"/>
            <a:ext cx="2220272" cy="2761490"/>
          </a:xfrm>
          <a:prstGeom prst="rect">
            <a:avLst/>
          </a:prstGeom>
          <a:solidFill>
            <a:schemeClr val="accent6">
              <a:lumMod val="20000"/>
              <a:lumOff val="80000"/>
            </a:schemeClr>
          </a:solidFill>
          <a:ln>
            <a:solidFill>
              <a:schemeClr val="accent1"/>
            </a:solidFill>
          </a:ln>
        </p:spPr>
      </p:pic>
      <p:sp>
        <p:nvSpPr>
          <p:cNvPr id="10" name="TextBox 9">
            <a:extLst>
              <a:ext uri="{FF2B5EF4-FFF2-40B4-BE49-F238E27FC236}">
                <a16:creationId xmlns:a16="http://schemas.microsoft.com/office/drawing/2014/main" id="{D933AF05-20A2-E8AD-8421-D17BDA5A4DA4}"/>
              </a:ext>
            </a:extLst>
          </p:cNvPr>
          <p:cNvSpPr txBox="1"/>
          <p:nvPr/>
        </p:nvSpPr>
        <p:spPr>
          <a:xfrm>
            <a:off x="8024647" y="1889640"/>
            <a:ext cx="1005053" cy="738664"/>
          </a:xfrm>
          <a:prstGeom prst="rect">
            <a:avLst/>
          </a:prstGeom>
          <a:solidFill>
            <a:schemeClr val="accent6">
              <a:lumMod val="20000"/>
              <a:lumOff val="80000"/>
            </a:schemeClr>
          </a:solidFill>
        </p:spPr>
        <p:txBody>
          <a:bodyPr wrap="square" rtlCol="0">
            <a:spAutoFit/>
          </a:bodyPr>
          <a:lstStyle/>
          <a:p>
            <a:r>
              <a:rPr lang="en-AE" sz="1050" dirty="0">
                <a:solidFill>
                  <a:srgbClr val="C00000"/>
                </a:solidFill>
              </a:rPr>
              <a:t>Based on P</a:t>
            </a:r>
            <a:r>
              <a:rPr lang="en-US" sz="1050" dirty="0">
                <a:solidFill>
                  <a:srgbClr val="C00000"/>
                </a:solidFill>
              </a:rPr>
              <a:t>PO (Proximal Policy Optimization)</a:t>
            </a:r>
            <a:endParaRPr lang="en-AE" sz="1050" dirty="0">
              <a:solidFill>
                <a:srgbClr val="C00000"/>
              </a:solidFill>
            </a:endParaRPr>
          </a:p>
        </p:txBody>
      </p:sp>
    </p:spTree>
    <p:extLst>
      <p:ext uri="{BB962C8B-B14F-4D97-AF65-F5344CB8AC3E}">
        <p14:creationId xmlns:p14="http://schemas.microsoft.com/office/powerpoint/2010/main" val="427868384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F87919-3E61-28C2-5423-BD6D99DEB997}"/>
              </a:ext>
            </a:extLst>
          </p:cNvPr>
          <p:cNvSpPr>
            <a:spLocks noGrp="1"/>
          </p:cNvSpPr>
          <p:nvPr>
            <p:ph type="title"/>
          </p:nvPr>
        </p:nvSpPr>
        <p:spPr>
          <a:xfrm>
            <a:off x="3124200" y="448597"/>
            <a:ext cx="8075240" cy="998984"/>
          </a:xfrm>
        </p:spPr>
        <p:txBody>
          <a:bodyPr>
            <a:normAutofit/>
          </a:bodyPr>
          <a:lstStyle/>
          <a:p>
            <a:r>
              <a:rPr lang="en-AE" sz="3200" dirty="0"/>
              <a:t>Todays Hype</a:t>
            </a:r>
          </a:p>
        </p:txBody>
      </p:sp>
      <p:sp>
        <p:nvSpPr>
          <p:cNvPr id="3" name="Content Placeholder 2">
            <a:extLst>
              <a:ext uri="{FF2B5EF4-FFF2-40B4-BE49-F238E27FC236}">
                <a16:creationId xmlns:a16="http://schemas.microsoft.com/office/drawing/2014/main" id="{F8C333C3-17E2-264D-A909-42485D8FE647}"/>
              </a:ext>
            </a:extLst>
          </p:cNvPr>
          <p:cNvSpPr>
            <a:spLocks noGrp="1"/>
          </p:cNvSpPr>
          <p:nvPr>
            <p:ph idx="1"/>
          </p:nvPr>
        </p:nvSpPr>
        <p:spPr>
          <a:xfrm>
            <a:off x="628650" y="2226469"/>
            <a:ext cx="8129588" cy="3263504"/>
          </a:xfrm>
        </p:spPr>
        <p:txBody>
          <a:bodyPr>
            <a:normAutofit fontScale="85000" lnSpcReduction="10000"/>
          </a:bodyPr>
          <a:lstStyle/>
          <a:p>
            <a:pPr marL="0" indent="0">
              <a:buNone/>
            </a:pPr>
            <a:r>
              <a:rPr lang="en-AE" b="1" dirty="0"/>
              <a:t>Foundation Models &amp; Generative AI</a:t>
            </a:r>
          </a:p>
          <a:p>
            <a:pPr marL="0" indent="0">
              <a:buNone/>
            </a:pPr>
            <a:r>
              <a:rPr lang="en-US" b="0" i="0" u="none" strike="noStrike" dirty="0">
                <a:solidFill>
                  <a:srgbClr val="36363B"/>
                </a:solidFill>
                <a:effectLst/>
                <a:latin typeface="Inter"/>
              </a:rPr>
              <a:t>“Foundation models are large AI models trained on enormous quantities of unlabeled data—usually through self-supervised learning. This process results in generalized models capable of a wide variety of tasks in NLP and Vision/speech” </a:t>
            </a:r>
          </a:p>
          <a:p>
            <a:pPr marL="0" indent="0">
              <a:buNone/>
            </a:pPr>
            <a:r>
              <a:rPr lang="en-US" sz="1800" dirty="0">
                <a:solidFill>
                  <a:srgbClr val="36363B"/>
                </a:solidFill>
                <a:latin typeface="Inter"/>
              </a:rPr>
              <a:t>Examples: </a:t>
            </a:r>
            <a:r>
              <a:rPr lang="en-US" sz="1800" dirty="0">
                <a:solidFill>
                  <a:schemeClr val="tx2"/>
                </a:solidFill>
                <a:latin typeface="Inter"/>
              </a:rPr>
              <a:t>BERT, GPT-3 , </a:t>
            </a:r>
            <a:r>
              <a:rPr lang="en-AE" sz="1800" dirty="0">
                <a:solidFill>
                  <a:schemeClr val="tx2"/>
                </a:solidFill>
              </a:rPr>
              <a:t>ChatGPT, </a:t>
            </a:r>
            <a:r>
              <a:rPr lang="en-US" sz="1800" dirty="0">
                <a:solidFill>
                  <a:schemeClr val="tx2"/>
                </a:solidFill>
                <a:latin typeface="Inter"/>
              </a:rPr>
              <a:t>Stable Diffusion, Google’s </a:t>
            </a:r>
            <a:r>
              <a:rPr lang="en-US" sz="1800" dirty="0" err="1">
                <a:solidFill>
                  <a:schemeClr val="tx2"/>
                </a:solidFill>
                <a:latin typeface="Inter"/>
              </a:rPr>
              <a:t>LaMDA</a:t>
            </a:r>
            <a:r>
              <a:rPr lang="en-US" sz="1800" dirty="0">
                <a:solidFill>
                  <a:schemeClr val="tx2"/>
                </a:solidFill>
                <a:latin typeface="Inter"/>
              </a:rPr>
              <a:t>, DALL-E, </a:t>
            </a:r>
            <a:r>
              <a:rPr lang="en-US" sz="1800" b="1" dirty="0">
                <a:solidFill>
                  <a:schemeClr val="tx2"/>
                </a:solidFill>
                <a:latin typeface="Inter"/>
                <a:hlinkClick r:id="rId3"/>
              </a:rPr>
              <a:t>GPT-4</a:t>
            </a:r>
            <a:r>
              <a:rPr lang="en-US" sz="1800" dirty="0">
                <a:solidFill>
                  <a:schemeClr val="tx2"/>
                </a:solidFill>
                <a:latin typeface="Inter"/>
              </a:rPr>
              <a:t>…</a:t>
            </a:r>
            <a:endParaRPr lang="en-AE" sz="1800" dirty="0">
              <a:solidFill>
                <a:schemeClr val="tx2"/>
              </a:solidFill>
            </a:endParaRPr>
          </a:p>
          <a:p>
            <a:endParaRPr lang="en-AE" dirty="0"/>
          </a:p>
          <a:p>
            <a:pPr marL="0" indent="0">
              <a:buNone/>
            </a:pPr>
            <a:r>
              <a:rPr lang="en-AE" dirty="0">
                <a:hlinkClick r:id="rId4"/>
              </a:rPr>
              <a:t>Guide to Foundation modles and their adoption in enterprise </a:t>
            </a:r>
            <a:endParaRPr lang="en-AE" dirty="0"/>
          </a:p>
        </p:txBody>
      </p:sp>
      <p:sp>
        <p:nvSpPr>
          <p:cNvPr id="4" name="Footer Placeholder 3">
            <a:extLst>
              <a:ext uri="{FF2B5EF4-FFF2-40B4-BE49-F238E27FC236}">
                <a16:creationId xmlns:a16="http://schemas.microsoft.com/office/drawing/2014/main" id="{D868D833-A8E2-8375-CDB8-073AACA72550}"/>
              </a:ext>
            </a:extLst>
          </p:cNvPr>
          <p:cNvSpPr>
            <a:spLocks noGrp="1"/>
          </p:cNvSpPr>
          <p:nvPr>
            <p:ph type="ftr" sz="quarter" idx="11"/>
          </p:nvPr>
        </p:nvSpPr>
        <p:spPr/>
        <p:txBody>
          <a:bodyPr/>
          <a:lstStyle/>
          <a:p>
            <a:r>
              <a:rPr lang="en-US"/>
              <a:t>F20 21 AA  Applied Text Analytics</a:t>
            </a:r>
          </a:p>
        </p:txBody>
      </p:sp>
    </p:spTree>
    <p:extLst>
      <p:ext uri="{BB962C8B-B14F-4D97-AF65-F5344CB8AC3E}">
        <p14:creationId xmlns:p14="http://schemas.microsoft.com/office/powerpoint/2010/main" val="359995922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00C0FC-D4F5-58DE-497B-79B8FB0FDB71}"/>
              </a:ext>
            </a:extLst>
          </p:cNvPr>
          <p:cNvSpPr>
            <a:spLocks noGrp="1"/>
          </p:cNvSpPr>
          <p:nvPr>
            <p:ph type="title"/>
          </p:nvPr>
        </p:nvSpPr>
        <p:spPr>
          <a:xfrm>
            <a:off x="1982180" y="501649"/>
            <a:ext cx="8075240" cy="866378"/>
          </a:xfrm>
        </p:spPr>
        <p:txBody>
          <a:bodyPr>
            <a:normAutofit fontScale="90000"/>
          </a:bodyPr>
          <a:lstStyle/>
          <a:p>
            <a:r>
              <a:rPr lang="en-AE" dirty="0"/>
              <a:t>Introductory resources NLP/LLM</a:t>
            </a:r>
          </a:p>
        </p:txBody>
      </p:sp>
      <p:sp>
        <p:nvSpPr>
          <p:cNvPr id="3" name="Content Placeholder 2">
            <a:extLst>
              <a:ext uri="{FF2B5EF4-FFF2-40B4-BE49-F238E27FC236}">
                <a16:creationId xmlns:a16="http://schemas.microsoft.com/office/drawing/2014/main" id="{A4443C0D-4CF4-A38F-9D0E-F45C47425B47}"/>
              </a:ext>
            </a:extLst>
          </p:cNvPr>
          <p:cNvSpPr>
            <a:spLocks noGrp="1"/>
          </p:cNvSpPr>
          <p:nvPr>
            <p:ph idx="1"/>
          </p:nvPr>
        </p:nvSpPr>
        <p:spPr>
          <a:xfrm>
            <a:off x="539552" y="1669851"/>
            <a:ext cx="8387603" cy="3518297"/>
          </a:xfrm>
        </p:spPr>
        <p:txBody>
          <a:bodyPr>
            <a:noAutofit/>
          </a:bodyPr>
          <a:lstStyle/>
          <a:p>
            <a:pPr marL="0" indent="0">
              <a:buNone/>
            </a:pPr>
            <a:r>
              <a:rPr lang="en-AE" sz="1800" b="1" u="sng" dirty="0">
                <a:latin typeface="+mn-lt"/>
              </a:rPr>
              <a:t>Code:</a:t>
            </a:r>
          </a:p>
          <a:p>
            <a:r>
              <a:rPr lang="en-AE" sz="1800" dirty="0">
                <a:latin typeface="+mn-lt"/>
              </a:rPr>
              <a:t>Chapter 3 </a:t>
            </a:r>
            <a:r>
              <a:rPr lang="en-US" sz="1800" dirty="0">
                <a:latin typeface="+mn-lt"/>
                <a:hlinkClick r:id="rId2"/>
              </a:rPr>
              <a:t>https://colab.research.google.com/github/nlp-with transformers/notebooks/blob/main/03_transformer-anatomy.ipynb</a:t>
            </a:r>
            <a:endParaRPr lang="en-US" sz="1800" dirty="0">
              <a:latin typeface="+mn-lt"/>
            </a:endParaRPr>
          </a:p>
          <a:p>
            <a:r>
              <a:rPr lang="en-US" sz="1800" dirty="0">
                <a:latin typeface="+mn-lt"/>
              </a:rPr>
              <a:t>Chapter 1 </a:t>
            </a:r>
            <a:r>
              <a:rPr lang="en-US" sz="1800" dirty="0">
                <a:latin typeface="+mn-lt"/>
                <a:hlinkClick r:id="rId3"/>
              </a:rPr>
              <a:t>https://colab.research.google.com/github/nlp-with-transformers/notebooks/blob/main/01_introduction.ipynb</a:t>
            </a:r>
            <a:endParaRPr lang="en-US" sz="1800" dirty="0">
              <a:latin typeface="+mn-lt"/>
            </a:endParaRPr>
          </a:p>
          <a:p>
            <a:endParaRPr lang="en-US" sz="1800" dirty="0">
              <a:latin typeface="+mn-lt"/>
            </a:endParaRPr>
          </a:p>
          <a:p>
            <a:pPr marL="0" indent="0">
              <a:buNone/>
            </a:pPr>
            <a:endParaRPr lang="en-AE" sz="1800" dirty="0">
              <a:latin typeface="+mn-lt"/>
            </a:endParaRPr>
          </a:p>
          <a:p>
            <a:endParaRPr lang="en-AE" sz="1800" dirty="0">
              <a:latin typeface="+mn-lt"/>
            </a:endParaRPr>
          </a:p>
          <a:p>
            <a:pPr marL="0" indent="0">
              <a:buNone/>
            </a:pPr>
            <a:r>
              <a:rPr lang="en-AE" sz="1800" b="1" u="sng" dirty="0">
                <a:latin typeface="+mn-lt"/>
              </a:rPr>
              <a:t>Readings</a:t>
            </a:r>
            <a:r>
              <a:rPr lang="en-AE" sz="1800" b="1" dirty="0">
                <a:latin typeface="+mn-lt"/>
              </a:rPr>
              <a:t> </a:t>
            </a:r>
            <a:r>
              <a:rPr lang="en-AE" sz="1800" dirty="0">
                <a:latin typeface="+mn-lt"/>
              </a:rPr>
              <a:t>Chapter 1 &amp;3:</a:t>
            </a:r>
          </a:p>
          <a:p>
            <a:pPr marL="0" indent="0">
              <a:buNone/>
            </a:pPr>
            <a:r>
              <a:rPr lang="en-US" sz="1800" dirty="0">
                <a:latin typeface="+mn-lt"/>
              </a:rPr>
              <a:t>[1]   Natural Language Processing with Transformers, Revised Edition, 2022, by Lewis Tunstall, Leandro von Werra, and Thomas Revised copy available on discovery </a:t>
            </a:r>
            <a:r>
              <a:rPr lang="en-US" sz="1800" dirty="0">
                <a:solidFill>
                  <a:srgbClr val="444444"/>
                </a:solidFill>
                <a:latin typeface="+mn-lt"/>
              </a:rPr>
              <a:t>( </a:t>
            </a:r>
            <a:r>
              <a:rPr lang="en-US" sz="1800" u="sng" dirty="0">
                <a:solidFill>
                  <a:srgbClr val="444444"/>
                </a:solidFill>
                <a:latin typeface="+mn-lt"/>
                <a:hlinkClick r:id="rId4"/>
              </a:rPr>
              <a:t>EbookLinks to an external site.</a:t>
            </a:r>
            <a:r>
              <a:rPr lang="en-US" sz="1800" dirty="0">
                <a:solidFill>
                  <a:srgbClr val="444444"/>
                </a:solidFill>
                <a:latin typeface="+mn-lt"/>
              </a:rPr>
              <a:t> )</a:t>
            </a:r>
          </a:p>
          <a:p>
            <a:pPr marL="0" indent="0">
              <a:buNone/>
            </a:pPr>
            <a:endParaRPr lang="en-US" sz="1800" dirty="0">
              <a:solidFill>
                <a:srgbClr val="444444"/>
              </a:solidFill>
              <a:latin typeface="+mn-lt"/>
            </a:endParaRPr>
          </a:p>
          <a:p>
            <a:pPr marL="0" indent="0">
              <a:buNone/>
            </a:pPr>
            <a:r>
              <a:rPr lang="en-US" sz="1800" b="1" u="sng" dirty="0">
                <a:latin typeface="+mn-lt"/>
              </a:rPr>
              <a:t>Invited talk </a:t>
            </a:r>
            <a:r>
              <a:rPr lang="en-US" sz="1800" dirty="0">
                <a:solidFill>
                  <a:srgbClr val="444444"/>
                </a:solidFill>
                <a:latin typeface="+mn-lt"/>
              </a:rPr>
              <a:t>by Amazon Alexa on NLP 2022 (</a:t>
            </a:r>
            <a:r>
              <a:rPr lang="en-US" sz="1800" u="sng" dirty="0">
                <a:latin typeface="+mn-lt"/>
                <a:hlinkClick r:id="rId5"/>
              </a:rPr>
              <a:t>session recordingLinks to an external site.</a:t>
            </a:r>
            <a:r>
              <a:rPr lang="en-US" sz="1800" dirty="0">
                <a:solidFill>
                  <a:srgbClr val="444444"/>
                </a:solidFill>
                <a:latin typeface="+mn-lt"/>
              </a:rPr>
              <a:t>)</a:t>
            </a:r>
          </a:p>
        </p:txBody>
      </p:sp>
      <p:sp>
        <p:nvSpPr>
          <p:cNvPr id="4" name="Footer Placeholder 3">
            <a:extLst>
              <a:ext uri="{FF2B5EF4-FFF2-40B4-BE49-F238E27FC236}">
                <a16:creationId xmlns:a16="http://schemas.microsoft.com/office/drawing/2014/main" id="{E21A04BD-9CB0-8020-1BC1-CAE5A3DE4004}"/>
              </a:ext>
            </a:extLst>
          </p:cNvPr>
          <p:cNvSpPr>
            <a:spLocks noGrp="1"/>
          </p:cNvSpPr>
          <p:nvPr>
            <p:ph type="ftr" sz="quarter" idx="11"/>
          </p:nvPr>
        </p:nvSpPr>
        <p:spPr/>
        <p:txBody>
          <a:bodyPr/>
          <a:lstStyle/>
          <a:p>
            <a:r>
              <a:rPr lang="en-US"/>
              <a:t>F20 21 AA  Applied Text Analytics</a:t>
            </a:r>
          </a:p>
        </p:txBody>
      </p:sp>
    </p:spTree>
    <p:extLst>
      <p:ext uri="{BB962C8B-B14F-4D97-AF65-F5344CB8AC3E}">
        <p14:creationId xmlns:p14="http://schemas.microsoft.com/office/powerpoint/2010/main" val="39901680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4667BF-8B0E-424A-B3F1-D11E48798853}"/>
              </a:ext>
            </a:extLst>
          </p:cNvPr>
          <p:cNvSpPr>
            <a:spLocks noGrp="1"/>
          </p:cNvSpPr>
          <p:nvPr>
            <p:ph type="title"/>
          </p:nvPr>
        </p:nvSpPr>
        <p:spPr>
          <a:xfrm>
            <a:off x="2483768" y="188640"/>
            <a:ext cx="8075240" cy="896963"/>
          </a:xfrm>
        </p:spPr>
        <p:txBody>
          <a:bodyPr/>
          <a:lstStyle/>
          <a:p>
            <a:r>
              <a:rPr lang="en-GB" dirty="0"/>
              <a:t>Key Points for future </a:t>
            </a:r>
          </a:p>
        </p:txBody>
      </p:sp>
      <p:sp>
        <p:nvSpPr>
          <p:cNvPr id="3" name="Content Placeholder 2">
            <a:extLst>
              <a:ext uri="{FF2B5EF4-FFF2-40B4-BE49-F238E27FC236}">
                <a16:creationId xmlns:a16="http://schemas.microsoft.com/office/drawing/2014/main" id="{97B2455C-375E-9544-859D-49206394684E}"/>
              </a:ext>
            </a:extLst>
          </p:cNvPr>
          <p:cNvSpPr>
            <a:spLocks noGrp="1"/>
          </p:cNvSpPr>
          <p:nvPr>
            <p:ph idx="1"/>
          </p:nvPr>
        </p:nvSpPr>
        <p:spPr>
          <a:xfrm>
            <a:off x="624623" y="1412776"/>
            <a:ext cx="8075240" cy="4785395"/>
          </a:xfrm>
        </p:spPr>
        <p:txBody>
          <a:bodyPr>
            <a:normAutofit fontScale="92500" lnSpcReduction="10000"/>
          </a:bodyPr>
          <a:lstStyle/>
          <a:p>
            <a:r>
              <a:rPr lang="en-GB" sz="2000" dirty="0"/>
              <a:t>Advancements in areas NLP , ML and text analytics will transform business services (improving customer experiences)</a:t>
            </a:r>
          </a:p>
          <a:p>
            <a:endParaRPr lang="en-GB" sz="2000" dirty="0"/>
          </a:p>
          <a:p>
            <a:r>
              <a:rPr lang="en-GB" sz="2000" dirty="0"/>
              <a:t>Technology will support conversational engagements ( smart assistants &amp; chatbots)</a:t>
            </a:r>
          </a:p>
          <a:p>
            <a:endParaRPr lang="en-GB" sz="2000" dirty="0"/>
          </a:p>
          <a:p>
            <a:r>
              <a:rPr lang="en-GB" sz="2000" dirty="0"/>
              <a:t>Industry reports indicate that </a:t>
            </a:r>
            <a:r>
              <a:rPr lang="en-CA" sz="2000" dirty="0"/>
              <a:t>the demand for NLP experts will grow exponentially in the near future.</a:t>
            </a:r>
          </a:p>
          <a:p>
            <a:endParaRPr lang="en-CA" sz="2000" dirty="0"/>
          </a:p>
          <a:p>
            <a:r>
              <a:rPr lang="en-CA" sz="2000" dirty="0"/>
              <a:t>Will it revolutionize search engines, ..</a:t>
            </a:r>
          </a:p>
          <a:p>
            <a:endParaRPr lang="en-GB" sz="2000" dirty="0"/>
          </a:p>
          <a:p>
            <a:pPr marL="0" indent="0">
              <a:buNone/>
            </a:pPr>
            <a:r>
              <a:rPr lang="en-CA" sz="2000" b="1" dirty="0">
                <a:solidFill>
                  <a:schemeClr val="bg2"/>
                </a:solidFill>
              </a:rPr>
              <a:t>Report by </a:t>
            </a:r>
            <a:r>
              <a:rPr lang="en-CA" sz="2000" b="1" dirty="0" err="1">
                <a:solidFill>
                  <a:schemeClr val="bg2"/>
                </a:solidFill>
              </a:rPr>
              <a:t>Tractica</a:t>
            </a:r>
            <a:r>
              <a:rPr lang="en-CA" sz="2000" b="1" dirty="0">
                <a:solidFill>
                  <a:schemeClr val="bg2"/>
                </a:solidFill>
              </a:rPr>
              <a:t>: </a:t>
            </a:r>
          </a:p>
          <a:p>
            <a:r>
              <a:rPr lang="en-CA" sz="2000" b="1" dirty="0">
                <a:solidFill>
                  <a:schemeClr val="bg2"/>
                </a:solidFill>
              </a:rPr>
              <a:t>2025 NLP market would be around $22.3 billion</a:t>
            </a:r>
          </a:p>
          <a:p>
            <a:pPr marL="0" indent="0">
              <a:buNone/>
            </a:pPr>
            <a:r>
              <a:rPr lang="en-CA" sz="2000" b="1" dirty="0">
                <a:solidFill>
                  <a:schemeClr val="bg2"/>
                </a:solidFill>
              </a:rPr>
              <a:t>(hardware –applications –services)</a:t>
            </a:r>
          </a:p>
          <a:p>
            <a:r>
              <a:rPr lang="en-CA" sz="2000" b="1" dirty="0">
                <a:solidFill>
                  <a:schemeClr val="bg2"/>
                </a:solidFill>
              </a:rPr>
              <a:t>AI-enabled NLP software market will rise to $5.4 billion in 2025.</a:t>
            </a:r>
            <a:endParaRPr lang="en-GB" sz="2000" dirty="0">
              <a:solidFill>
                <a:schemeClr val="bg2"/>
              </a:solidFill>
            </a:endParaRPr>
          </a:p>
        </p:txBody>
      </p:sp>
      <p:sp>
        <p:nvSpPr>
          <p:cNvPr id="4" name="Footer Placeholder 3">
            <a:extLst>
              <a:ext uri="{FF2B5EF4-FFF2-40B4-BE49-F238E27FC236}">
                <a16:creationId xmlns:a16="http://schemas.microsoft.com/office/drawing/2014/main" id="{E6DA4E48-C4C5-E931-532D-EFA03034633A}"/>
              </a:ext>
            </a:extLst>
          </p:cNvPr>
          <p:cNvSpPr>
            <a:spLocks noGrp="1"/>
          </p:cNvSpPr>
          <p:nvPr>
            <p:ph type="ftr" sz="quarter" idx="11"/>
          </p:nvPr>
        </p:nvSpPr>
        <p:spPr/>
        <p:txBody>
          <a:bodyPr/>
          <a:lstStyle/>
          <a:p>
            <a:r>
              <a:rPr lang="en-GB"/>
              <a:t>Introduction to Text Analytics</a:t>
            </a:r>
          </a:p>
        </p:txBody>
      </p:sp>
      <p:sp>
        <p:nvSpPr>
          <p:cNvPr id="5" name="Slide Number Placeholder 4">
            <a:extLst>
              <a:ext uri="{FF2B5EF4-FFF2-40B4-BE49-F238E27FC236}">
                <a16:creationId xmlns:a16="http://schemas.microsoft.com/office/drawing/2014/main" id="{1ADE3B95-F273-0F08-1F05-029866CD6673}"/>
              </a:ext>
            </a:extLst>
          </p:cNvPr>
          <p:cNvSpPr>
            <a:spLocks noGrp="1"/>
          </p:cNvSpPr>
          <p:nvPr>
            <p:ph type="sldNum" sz="quarter" idx="12"/>
          </p:nvPr>
        </p:nvSpPr>
        <p:spPr/>
        <p:txBody>
          <a:bodyPr/>
          <a:lstStyle/>
          <a:p>
            <a:fld id="{191E7B16-C11D-48A6-9FE1-93A9A96AC7E6}" type="slidenum">
              <a:rPr lang="en-GB" smtClean="0"/>
              <a:t>63</a:t>
            </a:fld>
            <a:endParaRPr lang="en-GB"/>
          </a:p>
        </p:txBody>
      </p:sp>
    </p:spTree>
    <p:extLst>
      <p:ext uri="{BB962C8B-B14F-4D97-AF65-F5344CB8AC3E}">
        <p14:creationId xmlns:p14="http://schemas.microsoft.com/office/powerpoint/2010/main" val="1943217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8" end="8"/>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9" end="9"/>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10" end="1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C313A4-91B6-D14B-8FD0-B8D7BCDFBB09}"/>
              </a:ext>
            </a:extLst>
          </p:cNvPr>
          <p:cNvSpPr>
            <a:spLocks noGrp="1"/>
          </p:cNvSpPr>
          <p:nvPr>
            <p:ph type="title"/>
          </p:nvPr>
        </p:nvSpPr>
        <p:spPr>
          <a:xfrm>
            <a:off x="2267744" y="49188"/>
            <a:ext cx="8075240" cy="998984"/>
          </a:xfrm>
        </p:spPr>
        <p:txBody>
          <a:bodyPr/>
          <a:lstStyle/>
          <a:p>
            <a:r>
              <a:rPr lang="en-GB" dirty="0"/>
              <a:t>Course Resources</a:t>
            </a:r>
          </a:p>
        </p:txBody>
      </p:sp>
      <p:sp>
        <p:nvSpPr>
          <p:cNvPr id="3" name="Content Placeholder 2">
            <a:extLst>
              <a:ext uri="{FF2B5EF4-FFF2-40B4-BE49-F238E27FC236}">
                <a16:creationId xmlns:a16="http://schemas.microsoft.com/office/drawing/2014/main" id="{F441C8C6-ABBE-A64C-8FB3-FFAAA762C664}"/>
              </a:ext>
            </a:extLst>
          </p:cNvPr>
          <p:cNvSpPr>
            <a:spLocks noGrp="1"/>
          </p:cNvSpPr>
          <p:nvPr>
            <p:ph idx="1"/>
          </p:nvPr>
        </p:nvSpPr>
        <p:spPr>
          <a:xfrm>
            <a:off x="534380" y="1340768"/>
            <a:ext cx="8152420" cy="4896544"/>
          </a:xfrm>
        </p:spPr>
        <p:txBody>
          <a:bodyPr>
            <a:normAutofit fontScale="77500" lnSpcReduction="20000"/>
          </a:bodyPr>
          <a:lstStyle/>
          <a:p>
            <a:pPr marL="0" indent="0">
              <a:buNone/>
            </a:pPr>
            <a:r>
              <a:rPr lang="en-GB" sz="2400" b="1" dirty="0">
                <a:solidFill>
                  <a:schemeClr val="bg2"/>
                </a:solidFill>
              </a:rPr>
              <a:t>Books:</a:t>
            </a:r>
            <a:r>
              <a:rPr lang="en-US" sz="2400" dirty="0"/>
              <a:t> </a:t>
            </a:r>
          </a:p>
          <a:p>
            <a:r>
              <a:rPr lang="en-US" sz="2000" dirty="0"/>
              <a:t>Machine Learning for Text, </a:t>
            </a:r>
            <a:r>
              <a:rPr lang="en-US" sz="2000" dirty="0" err="1"/>
              <a:t>Charu</a:t>
            </a:r>
            <a:r>
              <a:rPr lang="en-US" sz="2000" dirty="0"/>
              <a:t> C. Aggarwal,2018 </a:t>
            </a:r>
            <a:endParaRPr lang="en-GB" sz="2000" b="1" dirty="0">
              <a:solidFill>
                <a:schemeClr val="bg2"/>
              </a:solidFill>
            </a:endParaRPr>
          </a:p>
          <a:p>
            <a:r>
              <a:rPr lang="en-CA" sz="2000" dirty="0"/>
              <a:t>An Introduction to Natural Language Processing, Computational Linguistics, and Speech Recognition, Third Edition draft , Daniel </a:t>
            </a:r>
            <a:r>
              <a:rPr lang="en-CA" sz="2000" dirty="0" err="1"/>
              <a:t>Jurafsky</a:t>
            </a:r>
            <a:r>
              <a:rPr lang="en-CA" sz="2000" dirty="0"/>
              <a:t> &amp; James H. Martin Also see </a:t>
            </a:r>
            <a:r>
              <a:rPr lang="en-CA" sz="2000" dirty="0">
                <a:hlinkClick r:id="rId3"/>
              </a:rPr>
              <a:t>video lectures</a:t>
            </a:r>
            <a:endParaRPr lang="en-CA" sz="2000" dirty="0"/>
          </a:p>
          <a:p>
            <a:pPr marL="0" indent="0">
              <a:buNone/>
            </a:pPr>
            <a:endParaRPr lang="en-GB" sz="2400" b="1" dirty="0">
              <a:solidFill>
                <a:schemeClr val="bg2"/>
              </a:solidFill>
            </a:endParaRPr>
          </a:p>
          <a:p>
            <a:pPr marL="0" indent="0">
              <a:buNone/>
            </a:pPr>
            <a:r>
              <a:rPr lang="en-GB" sz="2400" b="1" dirty="0">
                <a:solidFill>
                  <a:schemeClr val="bg2"/>
                </a:solidFill>
              </a:rPr>
              <a:t>Python:</a:t>
            </a:r>
          </a:p>
          <a:p>
            <a:r>
              <a:rPr lang="en-US" sz="2000" dirty="0"/>
              <a:t>Applied Text Analysis with Python by Benjamin Bengfort,      Rebecca </a:t>
            </a:r>
            <a:r>
              <a:rPr lang="en-US" sz="2000" dirty="0" err="1"/>
              <a:t>Bilbro</a:t>
            </a:r>
            <a:r>
              <a:rPr lang="en-US" sz="2000" dirty="0"/>
              <a:t>, and Tony Ojeda (O’Reilly).2018.</a:t>
            </a:r>
          </a:p>
          <a:p>
            <a:pPr marL="0" indent="0">
              <a:buNone/>
            </a:pPr>
            <a:endParaRPr lang="en-GB" sz="2000" dirty="0"/>
          </a:p>
          <a:p>
            <a:pPr marL="0" indent="0">
              <a:buNone/>
            </a:pPr>
            <a:r>
              <a:rPr lang="en-GB" sz="2400" b="1" dirty="0">
                <a:solidFill>
                  <a:schemeClr val="bg2"/>
                </a:solidFill>
              </a:rPr>
              <a:t>Short Reads for Professionals:</a:t>
            </a:r>
          </a:p>
          <a:p>
            <a:pPr marL="0" indent="0">
              <a:buNone/>
            </a:pPr>
            <a:r>
              <a:rPr lang="en-GB" sz="2000" dirty="0" err="1">
                <a:solidFill>
                  <a:schemeClr val="tx1"/>
                </a:solidFill>
              </a:rPr>
              <a:t>Kdnuggets</a:t>
            </a:r>
            <a:r>
              <a:rPr lang="en-GB" sz="2000" dirty="0">
                <a:solidFill>
                  <a:schemeClr val="tx1"/>
                </a:solidFill>
              </a:rPr>
              <a:t>            </a:t>
            </a:r>
            <a:r>
              <a:rPr lang="en-GB" sz="2000" dirty="0" err="1">
                <a:solidFill>
                  <a:schemeClr val="tx1"/>
                </a:solidFill>
              </a:rPr>
              <a:t>TowardsDataScience</a:t>
            </a:r>
            <a:endParaRPr lang="en-GB" sz="2000" dirty="0">
              <a:solidFill>
                <a:schemeClr val="tx1"/>
              </a:solidFill>
            </a:endParaRPr>
          </a:p>
          <a:p>
            <a:pPr marL="0" indent="0">
              <a:buNone/>
            </a:pPr>
            <a:endParaRPr lang="en-GB" sz="2000" dirty="0">
              <a:solidFill>
                <a:schemeClr val="tx1"/>
              </a:solidFill>
            </a:endParaRPr>
          </a:p>
          <a:p>
            <a:pPr marL="0" indent="0">
              <a:buNone/>
            </a:pPr>
            <a:r>
              <a:rPr lang="en-CA" sz="2400" b="1" dirty="0">
                <a:solidFill>
                  <a:schemeClr val="bg2"/>
                </a:solidFill>
              </a:rPr>
              <a:t>Video lectures (NLP &amp;DL Stanford): </a:t>
            </a:r>
            <a:r>
              <a:rPr lang="en-CA" sz="2400" b="1" i="1" dirty="0">
                <a:solidFill>
                  <a:schemeClr val="bg2"/>
                </a:solidFill>
              </a:rPr>
              <a:t>Advanced </a:t>
            </a:r>
          </a:p>
          <a:p>
            <a:pPr marL="0" indent="0">
              <a:buNone/>
            </a:pPr>
            <a:r>
              <a:rPr lang="en-CA" sz="2000" b="1" cap="all" dirty="0">
                <a:hlinkClick r:id="rId4"/>
              </a:rPr>
              <a:t>NATURAL LANGUAGE PROCESSING WITH DEEP LEARNING </a:t>
            </a:r>
            <a:endParaRPr lang="en-CA" sz="2000" b="1" cap="all" dirty="0"/>
          </a:p>
          <a:p>
            <a:pPr marL="0" indent="0">
              <a:buNone/>
            </a:pPr>
            <a:endParaRPr lang="en-CA" sz="2100" b="1" kern="0" dirty="0">
              <a:solidFill>
                <a:srgbClr val="000000"/>
              </a:solidFill>
              <a:effectLst/>
              <a:ea typeface="Palatino" pitchFamily="2" charset="77"/>
            </a:endParaRPr>
          </a:p>
          <a:p>
            <a:pPr marL="0" indent="0">
              <a:buNone/>
            </a:pPr>
            <a:r>
              <a:rPr lang="en-CA" sz="2100" b="0" kern="0" dirty="0">
                <a:effectLst/>
                <a:ea typeface="Palatino" pitchFamily="2" charset="77"/>
              </a:rPr>
              <a:t>Natural Language Processing with Transformers, Revised Edition, 2022, by Lewis Tunstall, Leandro von Werra, and Thomas Revised copy available on discovery (</a:t>
            </a:r>
            <a:r>
              <a:rPr lang="en-CA" sz="2100" b="0" u="sng" kern="0" dirty="0">
                <a:solidFill>
                  <a:srgbClr val="0000FF"/>
                </a:solidFill>
                <a:effectLst/>
                <a:ea typeface="Palatino" pitchFamily="2" charset="77"/>
                <a:hlinkClick r:id="rId5"/>
              </a:rPr>
              <a:t>Ebook</a:t>
            </a:r>
            <a:r>
              <a:rPr lang="en-CA" sz="2100" b="0" kern="0" dirty="0">
                <a:effectLst/>
                <a:ea typeface="Palatino" pitchFamily="2" charset="77"/>
              </a:rPr>
              <a:t> ) </a:t>
            </a:r>
            <a:endParaRPr lang="en-CA" sz="2100" b="1" dirty="0">
              <a:effectLst/>
              <a:ea typeface="Palatino" pitchFamily="2" charset="77"/>
            </a:endParaRPr>
          </a:p>
          <a:p>
            <a:pPr marL="0" indent="0">
              <a:buNone/>
            </a:pPr>
            <a:endParaRPr lang="en-CA" dirty="0"/>
          </a:p>
        </p:txBody>
      </p:sp>
      <p:sp>
        <p:nvSpPr>
          <p:cNvPr id="4" name="Footer Placeholder 3">
            <a:extLst>
              <a:ext uri="{FF2B5EF4-FFF2-40B4-BE49-F238E27FC236}">
                <a16:creationId xmlns:a16="http://schemas.microsoft.com/office/drawing/2014/main" id="{B1084268-6352-7462-49DC-9676F3B54CBD}"/>
              </a:ext>
            </a:extLst>
          </p:cNvPr>
          <p:cNvSpPr>
            <a:spLocks noGrp="1"/>
          </p:cNvSpPr>
          <p:nvPr>
            <p:ph type="ftr" sz="quarter" idx="11"/>
          </p:nvPr>
        </p:nvSpPr>
        <p:spPr/>
        <p:txBody>
          <a:bodyPr/>
          <a:lstStyle/>
          <a:p>
            <a:r>
              <a:rPr lang="en-GB"/>
              <a:t>Introduction to Text Analytics</a:t>
            </a:r>
          </a:p>
        </p:txBody>
      </p:sp>
      <p:sp>
        <p:nvSpPr>
          <p:cNvPr id="5" name="Slide Number Placeholder 4">
            <a:extLst>
              <a:ext uri="{FF2B5EF4-FFF2-40B4-BE49-F238E27FC236}">
                <a16:creationId xmlns:a16="http://schemas.microsoft.com/office/drawing/2014/main" id="{44B90324-E393-00CA-918E-E8BC75D04D48}"/>
              </a:ext>
            </a:extLst>
          </p:cNvPr>
          <p:cNvSpPr>
            <a:spLocks noGrp="1"/>
          </p:cNvSpPr>
          <p:nvPr>
            <p:ph type="sldNum" sz="quarter" idx="12"/>
          </p:nvPr>
        </p:nvSpPr>
        <p:spPr/>
        <p:txBody>
          <a:bodyPr/>
          <a:lstStyle/>
          <a:p>
            <a:fld id="{191E7B16-C11D-48A6-9FE1-93A9A96AC7E6}" type="slidenum">
              <a:rPr lang="en-GB" smtClean="0"/>
              <a:t>64</a:t>
            </a:fld>
            <a:endParaRPr lang="en-GB"/>
          </a:p>
        </p:txBody>
      </p:sp>
    </p:spTree>
    <p:extLst>
      <p:ext uri="{BB962C8B-B14F-4D97-AF65-F5344CB8AC3E}">
        <p14:creationId xmlns:p14="http://schemas.microsoft.com/office/powerpoint/2010/main" val="270354933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A3D599-1D2B-8A32-CF52-5915B086816B}"/>
              </a:ext>
            </a:extLst>
          </p:cNvPr>
          <p:cNvSpPr>
            <a:spLocks noGrp="1"/>
          </p:cNvSpPr>
          <p:nvPr>
            <p:ph type="title"/>
          </p:nvPr>
        </p:nvSpPr>
        <p:spPr>
          <a:xfrm>
            <a:off x="1982179" y="-260691"/>
            <a:ext cx="8075240" cy="998984"/>
          </a:xfrm>
        </p:spPr>
        <p:txBody>
          <a:bodyPr>
            <a:normAutofit/>
          </a:bodyPr>
          <a:lstStyle/>
          <a:p>
            <a:r>
              <a:rPr lang="en-US" sz="3600" dirty="0"/>
              <a:t>Unprecedent times for NLP &amp; AI </a:t>
            </a:r>
          </a:p>
        </p:txBody>
      </p:sp>
      <p:pic>
        <p:nvPicPr>
          <p:cNvPr id="6" name="Content Placeholder 5">
            <a:extLst>
              <a:ext uri="{FF2B5EF4-FFF2-40B4-BE49-F238E27FC236}">
                <a16:creationId xmlns:a16="http://schemas.microsoft.com/office/drawing/2014/main" id="{80733EC2-2E5F-43E9-07AE-CE0DA5A62757}"/>
              </a:ext>
            </a:extLst>
          </p:cNvPr>
          <p:cNvPicPr>
            <a:picLocks noGrp="1" noChangeAspect="1"/>
          </p:cNvPicPr>
          <p:nvPr>
            <p:ph idx="1"/>
          </p:nvPr>
        </p:nvPicPr>
        <p:blipFill>
          <a:blip r:embed="rId3"/>
          <a:stretch>
            <a:fillRect/>
          </a:stretch>
        </p:blipFill>
        <p:spPr>
          <a:xfrm>
            <a:off x="282394" y="2204864"/>
            <a:ext cx="2376264" cy="2952328"/>
          </a:xfrm>
        </p:spPr>
      </p:pic>
      <p:sp>
        <p:nvSpPr>
          <p:cNvPr id="4" name="Footer Placeholder 3">
            <a:extLst>
              <a:ext uri="{FF2B5EF4-FFF2-40B4-BE49-F238E27FC236}">
                <a16:creationId xmlns:a16="http://schemas.microsoft.com/office/drawing/2014/main" id="{0B06DD8C-6A3E-1A0A-D0AC-50FD54E6FD13}"/>
              </a:ext>
            </a:extLst>
          </p:cNvPr>
          <p:cNvSpPr>
            <a:spLocks noGrp="1"/>
          </p:cNvSpPr>
          <p:nvPr>
            <p:ph type="ftr" sz="quarter" idx="11"/>
          </p:nvPr>
        </p:nvSpPr>
        <p:spPr/>
        <p:txBody>
          <a:bodyPr/>
          <a:lstStyle/>
          <a:p>
            <a:r>
              <a:rPr lang="en-GB"/>
              <a:t>Introduction to Text Analytics</a:t>
            </a:r>
          </a:p>
        </p:txBody>
      </p:sp>
      <p:sp>
        <p:nvSpPr>
          <p:cNvPr id="5" name="Slide Number Placeholder 4">
            <a:extLst>
              <a:ext uri="{FF2B5EF4-FFF2-40B4-BE49-F238E27FC236}">
                <a16:creationId xmlns:a16="http://schemas.microsoft.com/office/drawing/2014/main" id="{30F31373-D49A-3FAB-889A-7CFD9E098061}"/>
              </a:ext>
            </a:extLst>
          </p:cNvPr>
          <p:cNvSpPr>
            <a:spLocks noGrp="1"/>
          </p:cNvSpPr>
          <p:nvPr>
            <p:ph type="sldNum" sz="quarter" idx="12"/>
          </p:nvPr>
        </p:nvSpPr>
        <p:spPr/>
        <p:txBody>
          <a:bodyPr/>
          <a:lstStyle/>
          <a:p>
            <a:fld id="{191E7B16-C11D-48A6-9FE1-93A9A96AC7E6}" type="slidenum">
              <a:rPr lang="en-GB" smtClean="0"/>
              <a:t>65</a:t>
            </a:fld>
            <a:endParaRPr lang="en-GB"/>
          </a:p>
        </p:txBody>
      </p:sp>
      <p:sp>
        <p:nvSpPr>
          <p:cNvPr id="7" name="TextBox 6">
            <a:extLst>
              <a:ext uri="{FF2B5EF4-FFF2-40B4-BE49-F238E27FC236}">
                <a16:creationId xmlns:a16="http://schemas.microsoft.com/office/drawing/2014/main" id="{43E27434-B90E-1BB3-307F-CCC8C8E3FB1B}"/>
              </a:ext>
            </a:extLst>
          </p:cNvPr>
          <p:cNvSpPr txBox="1"/>
          <p:nvPr/>
        </p:nvSpPr>
        <p:spPr>
          <a:xfrm>
            <a:off x="3113903" y="719832"/>
            <a:ext cx="6228565" cy="923330"/>
          </a:xfrm>
          <a:prstGeom prst="rect">
            <a:avLst/>
          </a:prstGeom>
          <a:noFill/>
        </p:spPr>
        <p:txBody>
          <a:bodyPr wrap="none" rtlCol="0">
            <a:spAutoFit/>
          </a:bodyPr>
          <a:lstStyle/>
          <a:p>
            <a:pPr algn="l"/>
            <a:r>
              <a:rPr lang="en-CA" b="1" i="0" u="none" strike="noStrike" dirty="0">
                <a:solidFill>
                  <a:srgbClr val="000000"/>
                </a:solidFill>
                <a:effectLst/>
                <a:latin typeface="Brown"/>
              </a:rPr>
              <a:t>Article by Chris manning, professor in Stanford University</a:t>
            </a:r>
          </a:p>
          <a:p>
            <a:pPr algn="l"/>
            <a:r>
              <a:rPr lang="en-CA" b="1" dirty="0">
                <a:solidFill>
                  <a:srgbClr val="000000"/>
                </a:solidFill>
                <a:latin typeface="Brown"/>
              </a:rPr>
              <a:t>10 January 2023 </a:t>
            </a:r>
            <a:endParaRPr lang="en-CA" b="1" i="0" u="none" strike="noStrike" dirty="0">
              <a:solidFill>
                <a:srgbClr val="000000"/>
              </a:solidFill>
              <a:effectLst/>
              <a:latin typeface="Brown"/>
            </a:endParaRPr>
          </a:p>
          <a:p>
            <a:pPr algn="l"/>
            <a:r>
              <a:rPr lang="en-CA" b="1" i="0" u="none" strike="noStrike" dirty="0">
                <a:solidFill>
                  <a:srgbClr val="000000"/>
                </a:solidFill>
                <a:effectLst/>
                <a:latin typeface="Brown"/>
                <a:hlinkClick r:id="rId4"/>
              </a:rPr>
              <a:t>“Language models write credibly, but not necessarily the truth”</a:t>
            </a:r>
            <a:endParaRPr lang="en-CA" b="1" i="0" u="none" strike="noStrike" dirty="0">
              <a:solidFill>
                <a:srgbClr val="000000"/>
              </a:solidFill>
              <a:effectLst/>
              <a:latin typeface="Brown"/>
            </a:endParaRPr>
          </a:p>
        </p:txBody>
      </p:sp>
      <p:sp>
        <p:nvSpPr>
          <p:cNvPr id="9" name="TextBox 8">
            <a:extLst>
              <a:ext uri="{FF2B5EF4-FFF2-40B4-BE49-F238E27FC236}">
                <a16:creationId xmlns:a16="http://schemas.microsoft.com/office/drawing/2014/main" id="{6453B433-9D6A-A4E6-1F75-1B2522464A58}"/>
              </a:ext>
            </a:extLst>
          </p:cNvPr>
          <p:cNvSpPr txBox="1"/>
          <p:nvPr/>
        </p:nvSpPr>
        <p:spPr>
          <a:xfrm>
            <a:off x="2843808" y="1779687"/>
            <a:ext cx="6228565" cy="4801314"/>
          </a:xfrm>
          <a:prstGeom prst="rect">
            <a:avLst/>
          </a:prstGeom>
          <a:solidFill>
            <a:srgbClr val="EBE699"/>
          </a:solidFill>
        </p:spPr>
        <p:txBody>
          <a:bodyPr wrap="square" rtlCol="0">
            <a:spAutoFit/>
          </a:bodyPr>
          <a:lstStyle/>
          <a:p>
            <a:r>
              <a:rPr lang="en-US" dirty="0"/>
              <a:t>Chris presents a nice history on the development of the NLP and comment on the current  breakthroughs </a:t>
            </a:r>
          </a:p>
          <a:p>
            <a:endParaRPr lang="en-US" dirty="0"/>
          </a:p>
          <a:p>
            <a:r>
              <a:rPr lang="en-US" dirty="0"/>
              <a:t>“</a:t>
            </a:r>
            <a:r>
              <a:rPr lang="en-CA" b="0" i="0" u="none" strike="noStrike" dirty="0">
                <a:solidFill>
                  <a:srgbClr val="000000"/>
                </a:solidFill>
                <a:effectLst/>
                <a:latin typeface="Aldine721"/>
              </a:rPr>
              <a:t> </a:t>
            </a:r>
            <a:r>
              <a:rPr lang="en-CA" b="1" i="0" u="none" strike="noStrike" dirty="0">
                <a:solidFill>
                  <a:schemeClr val="accent4"/>
                </a:solidFill>
                <a:effectLst/>
                <a:latin typeface="Aldine721"/>
              </a:rPr>
              <a:t>in the late 1980s, people tried to teach language to computers by introducing rules, grammar, and logic into those computers. </a:t>
            </a:r>
            <a:r>
              <a:rPr lang="en-US" b="1" dirty="0">
                <a:solidFill>
                  <a:schemeClr val="accent4"/>
                </a:solidFill>
              </a:rPr>
              <a:t>…</a:t>
            </a:r>
            <a:r>
              <a:rPr lang="en-CA" b="1" i="0" u="none" strike="noStrike" dirty="0">
                <a:solidFill>
                  <a:schemeClr val="accent4"/>
                </a:solidFill>
                <a:effectLst/>
                <a:latin typeface="Aldine721"/>
              </a:rPr>
              <a:t>digital texts became available, such as court proceedings and newspaper archives… the approach changed statistical NLP. Then that merged with machine learning, a form of artificial intelligence that can discover patterns on its own in a huge amount of data</a:t>
            </a:r>
            <a:endParaRPr lang="en-US" b="1" dirty="0">
              <a:solidFill>
                <a:schemeClr val="accent4"/>
              </a:solidFill>
            </a:endParaRPr>
          </a:p>
          <a:p>
            <a:r>
              <a:rPr lang="en-US" b="1" dirty="0">
                <a:solidFill>
                  <a:schemeClr val="accent4"/>
                </a:solidFill>
                <a:effectLst/>
                <a:latin typeface="Helvetica Neue" panose="02000503000000020004" pitchFamily="2" charset="0"/>
              </a:rPr>
              <a:t>……………..</a:t>
            </a:r>
            <a:r>
              <a:rPr lang="en-CA" b="1" i="0" u="none" strike="noStrike" dirty="0">
                <a:solidFill>
                  <a:schemeClr val="accent4"/>
                </a:solidFill>
                <a:effectLst/>
                <a:latin typeface="Aldine721"/>
              </a:rPr>
              <a:t> In 2018, they discovered that if you take a huge amount of human language and train a giant neural network to predict words, you get a model that can do much more…..</a:t>
            </a:r>
            <a:endParaRPr lang="en-US" b="1" dirty="0">
              <a:solidFill>
                <a:schemeClr val="accent4"/>
              </a:solidFill>
              <a:latin typeface="Helvetica Neue" panose="02000503000000020004" pitchFamily="2" charset="0"/>
            </a:endParaRPr>
          </a:p>
          <a:p>
            <a:r>
              <a:rPr lang="en-CA" b="1" dirty="0">
                <a:solidFill>
                  <a:schemeClr val="accent4"/>
                </a:solidFill>
                <a:latin typeface="Aldine721"/>
              </a:rPr>
              <a:t>Right now, computers learn language by reading a huge amount of text and learning to predict what people are saying or writing</a:t>
            </a:r>
            <a:r>
              <a:rPr lang="en-CA" dirty="0">
                <a:solidFill>
                  <a:srgbClr val="000000"/>
                </a:solidFill>
                <a:latin typeface="Aldine721"/>
              </a:rPr>
              <a:t>”</a:t>
            </a:r>
          </a:p>
          <a:p>
            <a:endParaRPr lang="en-US" dirty="0"/>
          </a:p>
        </p:txBody>
      </p:sp>
      <p:sp>
        <p:nvSpPr>
          <p:cNvPr id="3" name="TextBox 2">
            <a:extLst>
              <a:ext uri="{FF2B5EF4-FFF2-40B4-BE49-F238E27FC236}">
                <a16:creationId xmlns:a16="http://schemas.microsoft.com/office/drawing/2014/main" id="{1F6E5A8C-05D3-6ED5-C129-D4BE273FCE8F}"/>
              </a:ext>
            </a:extLst>
          </p:cNvPr>
          <p:cNvSpPr txBox="1"/>
          <p:nvPr/>
        </p:nvSpPr>
        <p:spPr>
          <a:xfrm>
            <a:off x="282394" y="6356350"/>
            <a:ext cx="7726923" cy="369332"/>
          </a:xfrm>
          <a:prstGeom prst="rect">
            <a:avLst/>
          </a:prstGeom>
          <a:noFill/>
        </p:spPr>
        <p:txBody>
          <a:bodyPr wrap="none" rtlCol="0">
            <a:spAutoFit/>
          </a:bodyPr>
          <a:lstStyle/>
          <a:p>
            <a:r>
              <a:rPr lang="en-AE" dirty="0"/>
              <a:t>Listen to interview May 2023  </a:t>
            </a:r>
            <a:r>
              <a:rPr lang="en-US" dirty="0">
                <a:hlinkClick r:id="rId5"/>
              </a:rPr>
              <a:t>https://www.youtube.com/watch?v=biN5yufyLZM</a:t>
            </a:r>
            <a:r>
              <a:rPr lang="en-US" dirty="0"/>
              <a:t> </a:t>
            </a:r>
            <a:endParaRPr lang="en-AE" dirty="0"/>
          </a:p>
        </p:txBody>
      </p:sp>
    </p:spTree>
    <p:extLst>
      <p:ext uri="{BB962C8B-B14F-4D97-AF65-F5344CB8AC3E}">
        <p14:creationId xmlns:p14="http://schemas.microsoft.com/office/powerpoint/2010/main" val="326933821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765175" y="5157192"/>
            <a:ext cx="7772400" cy="1362075"/>
          </a:xfrm>
        </p:spPr>
        <p:txBody>
          <a:bodyPr/>
          <a:lstStyle/>
          <a:p>
            <a:r>
              <a:rPr lang="en-GB" dirty="0"/>
              <a:t>Questions?</a:t>
            </a:r>
          </a:p>
        </p:txBody>
      </p:sp>
      <p:sp>
        <p:nvSpPr>
          <p:cNvPr id="10" name="Content Placeholder 9"/>
          <p:cNvSpPr>
            <a:spLocks noGrp="1"/>
          </p:cNvSpPr>
          <p:nvPr>
            <p:ph type="body" idx="1"/>
          </p:nvPr>
        </p:nvSpPr>
        <p:spPr>
          <a:xfrm>
            <a:off x="685800" y="1945142"/>
            <a:ext cx="7772400" cy="1500187"/>
          </a:xfrm>
        </p:spPr>
        <p:txBody>
          <a:bodyPr>
            <a:normAutofit/>
          </a:bodyPr>
          <a:lstStyle/>
          <a:p>
            <a:pPr algn="ctr"/>
            <a:r>
              <a:rPr lang="en-GB" sz="3600" b="1" dirty="0">
                <a:solidFill>
                  <a:schemeClr val="bg2"/>
                </a:solidFill>
              </a:rPr>
              <a:t>Thank you and welcome to </a:t>
            </a:r>
            <a:r>
              <a:rPr lang="en-GB" sz="3600" b="1">
                <a:solidFill>
                  <a:schemeClr val="bg2"/>
                </a:solidFill>
              </a:rPr>
              <a:t>the course</a:t>
            </a:r>
            <a:endParaRPr lang="en-GB" sz="3600" b="1" dirty="0">
              <a:solidFill>
                <a:schemeClr val="bg2"/>
              </a:solidFill>
            </a:endParaRPr>
          </a:p>
        </p:txBody>
      </p:sp>
      <p:sp>
        <p:nvSpPr>
          <p:cNvPr id="2" name="Footer Placeholder 1">
            <a:extLst>
              <a:ext uri="{FF2B5EF4-FFF2-40B4-BE49-F238E27FC236}">
                <a16:creationId xmlns:a16="http://schemas.microsoft.com/office/drawing/2014/main" id="{0EA0FD41-8E7F-FD91-C1A8-EC1EF9896E6A}"/>
              </a:ext>
            </a:extLst>
          </p:cNvPr>
          <p:cNvSpPr>
            <a:spLocks noGrp="1"/>
          </p:cNvSpPr>
          <p:nvPr>
            <p:ph type="ftr" sz="quarter" idx="11"/>
          </p:nvPr>
        </p:nvSpPr>
        <p:spPr/>
        <p:txBody>
          <a:bodyPr/>
          <a:lstStyle/>
          <a:p>
            <a:r>
              <a:rPr lang="en-GB"/>
              <a:t>Introduction to Text Analytics</a:t>
            </a:r>
          </a:p>
        </p:txBody>
      </p:sp>
      <p:sp>
        <p:nvSpPr>
          <p:cNvPr id="3" name="Slide Number Placeholder 2">
            <a:extLst>
              <a:ext uri="{FF2B5EF4-FFF2-40B4-BE49-F238E27FC236}">
                <a16:creationId xmlns:a16="http://schemas.microsoft.com/office/drawing/2014/main" id="{BC776E8A-0E37-F652-C955-D4E2403F85DD}"/>
              </a:ext>
            </a:extLst>
          </p:cNvPr>
          <p:cNvSpPr>
            <a:spLocks noGrp="1"/>
          </p:cNvSpPr>
          <p:nvPr>
            <p:ph type="sldNum" sz="quarter" idx="12"/>
          </p:nvPr>
        </p:nvSpPr>
        <p:spPr/>
        <p:txBody>
          <a:bodyPr/>
          <a:lstStyle/>
          <a:p>
            <a:fld id="{191E7B16-C11D-48A6-9FE1-93A9A96AC7E6}" type="slidenum">
              <a:rPr lang="en-GB" smtClean="0"/>
              <a:t>66</a:t>
            </a:fld>
            <a:endParaRPr lang="en-GB"/>
          </a:p>
        </p:txBody>
      </p:sp>
    </p:spTree>
    <p:extLst>
      <p:ext uri="{BB962C8B-B14F-4D97-AF65-F5344CB8AC3E}">
        <p14:creationId xmlns:p14="http://schemas.microsoft.com/office/powerpoint/2010/main" val="16246294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2339752" y="404664"/>
            <a:ext cx="8075240" cy="998984"/>
          </a:xfrm>
        </p:spPr>
        <p:txBody>
          <a:bodyPr/>
          <a:lstStyle/>
          <a:p>
            <a:r>
              <a:rPr lang="en-GB" dirty="0"/>
              <a:t>Related Fields </a:t>
            </a:r>
          </a:p>
        </p:txBody>
      </p:sp>
      <p:sp>
        <p:nvSpPr>
          <p:cNvPr id="10" name="Content Placeholder 9"/>
          <p:cNvSpPr>
            <a:spLocks noGrp="1"/>
          </p:cNvSpPr>
          <p:nvPr>
            <p:ph idx="1"/>
          </p:nvPr>
        </p:nvSpPr>
        <p:spPr>
          <a:xfrm>
            <a:off x="534380" y="1556792"/>
            <a:ext cx="8075240" cy="4320480"/>
          </a:xfrm>
        </p:spPr>
        <p:txBody>
          <a:bodyPr/>
          <a:lstStyle/>
          <a:p>
            <a:r>
              <a:rPr lang="en-GB" sz="2400" b="1" dirty="0">
                <a:solidFill>
                  <a:schemeClr val="bg2"/>
                </a:solidFill>
              </a:rPr>
              <a:t>Machine Learning: </a:t>
            </a:r>
            <a:r>
              <a:rPr lang="en-GB" sz="2400" dirty="0"/>
              <a:t>Models that learn from data </a:t>
            </a:r>
          </a:p>
          <a:p>
            <a:pPr marL="0" indent="0">
              <a:buNone/>
            </a:pPr>
            <a:endParaRPr lang="en-GB" sz="2400" b="1" dirty="0"/>
          </a:p>
          <a:p>
            <a:r>
              <a:rPr lang="en-GB" sz="2400" b="1" dirty="0">
                <a:solidFill>
                  <a:schemeClr val="bg2"/>
                </a:solidFill>
              </a:rPr>
              <a:t>Information Retrieval: </a:t>
            </a:r>
            <a:r>
              <a:rPr lang="en-GB" sz="2400" dirty="0"/>
              <a:t>indexing, ranking and search of electronic documents</a:t>
            </a:r>
            <a:r>
              <a:rPr lang="en-US" sz="2400" dirty="0"/>
              <a:t> &amp; database management issues.  </a:t>
            </a:r>
          </a:p>
          <a:p>
            <a:endParaRPr lang="en-US" sz="2400" dirty="0"/>
          </a:p>
          <a:p>
            <a:r>
              <a:rPr lang="en-US" sz="2400" b="1" dirty="0">
                <a:solidFill>
                  <a:schemeClr val="bg2"/>
                </a:solidFill>
              </a:rPr>
              <a:t>Natural Language processing: </a:t>
            </a:r>
            <a:r>
              <a:rPr lang="en-US" sz="2400" dirty="0"/>
              <a:t>understanding human language. Deals with linguistics and language parsing.  Can also include speech </a:t>
            </a:r>
            <a:endParaRPr lang="en-GB" sz="2400" dirty="0"/>
          </a:p>
          <a:p>
            <a:endParaRPr lang="en-GB" dirty="0"/>
          </a:p>
        </p:txBody>
      </p:sp>
      <p:pic>
        <p:nvPicPr>
          <p:cNvPr id="2" name="Picture 1">
            <a:extLst>
              <a:ext uri="{FF2B5EF4-FFF2-40B4-BE49-F238E27FC236}">
                <a16:creationId xmlns:a16="http://schemas.microsoft.com/office/drawing/2014/main" id="{CB9E6C05-27E2-8546-A1AB-5D93BEA1B8F1}"/>
              </a:ext>
            </a:extLst>
          </p:cNvPr>
          <p:cNvPicPr>
            <a:picLocks noChangeAspect="1"/>
          </p:cNvPicPr>
          <p:nvPr/>
        </p:nvPicPr>
        <p:blipFill>
          <a:blip r:embed="rId3"/>
          <a:stretch>
            <a:fillRect/>
          </a:stretch>
        </p:blipFill>
        <p:spPr>
          <a:xfrm>
            <a:off x="416164" y="5210892"/>
            <a:ext cx="1131499" cy="1155701"/>
          </a:xfrm>
          <a:prstGeom prst="rect">
            <a:avLst/>
          </a:prstGeom>
        </p:spPr>
      </p:pic>
      <p:pic>
        <p:nvPicPr>
          <p:cNvPr id="4" name="Picture 3">
            <a:extLst>
              <a:ext uri="{FF2B5EF4-FFF2-40B4-BE49-F238E27FC236}">
                <a16:creationId xmlns:a16="http://schemas.microsoft.com/office/drawing/2014/main" id="{153E908B-F5BE-9A41-A5F9-E31333350255}"/>
              </a:ext>
            </a:extLst>
          </p:cNvPr>
          <p:cNvPicPr>
            <a:picLocks noChangeAspect="1"/>
          </p:cNvPicPr>
          <p:nvPr/>
        </p:nvPicPr>
        <p:blipFill>
          <a:blip r:embed="rId4"/>
          <a:stretch>
            <a:fillRect/>
          </a:stretch>
        </p:blipFill>
        <p:spPr>
          <a:xfrm>
            <a:off x="2405224" y="5197470"/>
            <a:ext cx="1422400" cy="1422400"/>
          </a:xfrm>
          <a:prstGeom prst="rect">
            <a:avLst/>
          </a:prstGeom>
        </p:spPr>
      </p:pic>
      <p:pic>
        <p:nvPicPr>
          <p:cNvPr id="5" name="Picture 4">
            <a:extLst>
              <a:ext uri="{FF2B5EF4-FFF2-40B4-BE49-F238E27FC236}">
                <a16:creationId xmlns:a16="http://schemas.microsoft.com/office/drawing/2014/main" id="{D486A417-51EA-8B46-9D0A-9371DD0270B6}"/>
              </a:ext>
            </a:extLst>
          </p:cNvPr>
          <p:cNvPicPr>
            <a:picLocks noChangeAspect="1"/>
          </p:cNvPicPr>
          <p:nvPr/>
        </p:nvPicPr>
        <p:blipFill>
          <a:blip r:embed="rId5"/>
          <a:stretch>
            <a:fillRect/>
          </a:stretch>
        </p:blipFill>
        <p:spPr>
          <a:xfrm>
            <a:off x="4637472" y="5330820"/>
            <a:ext cx="1739900" cy="1155700"/>
          </a:xfrm>
          <a:prstGeom prst="rect">
            <a:avLst/>
          </a:prstGeom>
        </p:spPr>
      </p:pic>
      <p:pic>
        <p:nvPicPr>
          <p:cNvPr id="6" name="Picture 5">
            <a:extLst>
              <a:ext uri="{FF2B5EF4-FFF2-40B4-BE49-F238E27FC236}">
                <a16:creationId xmlns:a16="http://schemas.microsoft.com/office/drawing/2014/main" id="{855C5F4D-B457-D944-B2D2-3DC3F2EB9920}"/>
              </a:ext>
            </a:extLst>
          </p:cNvPr>
          <p:cNvPicPr>
            <a:picLocks noChangeAspect="1"/>
          </p:cNvPicPr>
          <p:nvPr/>
        </p:nvPicPr>
        <p:blipFill>
          <a:blip r:embed="rId6"/>
          <a:stretch>
            <a:fillRect/>
          </a:stretch>
        </p:blipFill>
        <p:spPr>
          <a:xfrm>
            <a:off x="6615637" y="4653136"/>
            <a:ext cx="2019300" cy="1003300"/>
          </a:xfrm>
          <a:prstGeom prst="rect">
            <a:avLst/>
          </a:prstGeom>
        </p:spPr>
      </p:pic>
      <p:sp>
        <p:nvSpPr>
          <p:cNvPr id="3" name="Footer Placeholder 2">
            <a:extLst>
              <a:ext uri="{FF2B5EF4-FFF2-40B4-BE49-F238E27FC236}">
                <a16:creationId xmlns:a16="http://schemas.microsoft.com/office/drawing/2014/main" id="{C062EF7E-3923-DE7A-D55A-47A5AC7440AA}"/>
              </a:ext>
            </a:extLst>
          </p:cNvPr>
          <p:cNvSpPr>
            <a:spLocks noGrp="1"/>
          </p:cNvSpPr>
          <p:nvPr>
            <p:ph type="ftr" sz="quarter" idx="11"/>
          </p:nvPr>
        </p:nvSpPr>
        <p:spPr/>
        <p:txBody>
          <a:bodyPr/>
          <a:lstStyle/>
          <a:p>
            <a:r>
              <a:rPr lang="en-GB"/>
              <a:t>Introduction to Text Analytics</a:t>
            </a:r>
          </a:p>
        </p:txBody>
      </p:sp>
      <p:sp>
        <p:nvSpPr>
          <p:cNvPr id="7" name="Slide Number Placeholder 6">
            <a:extLst>
              <a:ext uri="{FF2B5EF4-FFF2-40B4-BE49-F238E27FC236}">
                <a16:creationId xmlns:a16="http://schemas.microsoft.com/office/drawing/2014/main" id="{F65D0649-ABE4-E59C-1D23-3BF846EABFAF}"/>
              </a:ext>
            </a:extLst>
          </p:cNvPr>
          <p:cNvSpPr>
            <a:spLocks noGrp="1"/>
          </p:cNvSpPr>
          <p:nvPr>
            <p:ph type="sldNum" sz="quarter" idx="12"/>
          </p:nvPr>
        </p:nvSpPr>
        <p:spPr/>
        <p:txBody>
          <a:bodyPr/>
          <a:lstStyle/>
          <a:p>
            <a:fld id="{191E7B16-C11D-48A6-9FE1-93A9A96AC7E6}" type="slidenum">
              <a:rPr lang="en-GB" smtClean="0"/>
              <a:t>7</a:t>
            </a:fld>
            <a:endParaRPr lang="en-GB"/>
          </a:p>
        </p:txBody>
      </p:sp>
      <p:pic>
        <p:nvPicPr>
          <p:cNvPr id="11" name="Picture 10" descr="A logo with a green background&#10;&#10;Description automatically generated">
            <a:extLst>
              <a:ext uri="{FF2B5EF4-FFF2-40B4-BE49-F238E27FC236}">
                <a16:creationId xmlns:a16="http://schemas.microsoft.com/office/drawing/2014/main" id="{E159B0D8-3965-873A-F0BF-E4E6ACE2636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187220" y="5877272"/>
            <a:ext cx="1040501" cy="838570"/>
          </a:xfrm>
          <a:prstGeom prst="rect">
            <a:avLst/>
          </a:prstGeom>
        </p:spPr>
      </p:pic>
    </p:spTree>
    <p:extLst>
      <p:ext uri="{BB962C8B-B14F-4D97-AF65-F5344CB8AC3E}">
        <p14:creationId xmlns:p14="http://schemas.microsoft.com/office/powerpoint/2010/main" val="34925263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48142849-03F1-E14B-AF68-38316B1313AC}"/>
              </a:ext>
            </a:extLst>
          </p:cNvPr>
          <p:cNvSpPr>
            <a:spLocks noGrp="1"/>
          </p:cNvSpPr>
          <p:nvPr>
            <p:ph type="ftr" sz="quarter" idx="10"/>
          </p:nvPr>
        </p:nvSpPr>
        <p:spPr/>
        <p:txBody>
          <a:bodyPr/>
          <a:lstStyle/>
          <a:p>
            <a:r>
              <a:rPr lang="en-CA" altLang="en-US"/>
              <a:t>Introduction to Text Analytics</a:t>
            </a:r>
            <a:endParaRPr lang="en-US" altLang="en-US"/>
          </a:p>
        </p:txBody>
      </p:sp>
      <p:sp>
        <p:nvSpPr>
          <p:cNvPr id="5" name="Slide Number Placeholder 4">
            <a:extLst>
              <a:ext uri="{FF2B5EF4-FFF2-40B4-BE49-F238E27FC236}">
                <a16:creationId xmlns:a16="http://schemas.microsoft.com/office/drawing/2014/main" id="{489FEA0F-0267-A747-B474-B7C80077EDB6}"/>
              </a:ext>
            </a:extLst>
          </p:cNvPr>
          <p:cNvSpPr>
            <a:spLocks noGrp="1"/>
          </p:cNvSpPr>
          <p:nvPr>
            <p:ph type="sldNum" sz="quarter" idx="11"/>
          </p:nvPr>
        </p:nvSpPr>
        <p:spPr/>
        <p:txBody>
          <a:bodyPr/>
          <a:lstStyle/>
          <a:p>
            <a:pPr>
              <a:defRPr/>
            </a:pPr>
            <a:fld id="{4F84AC70-E0E0-DD4B-9B92-38E005392C80}" type="slidenum">
              <a:rPr lang="en-US" altLang="en-US"/>
              <a:pPr>
                <a:defRPr/>
              </a:pPr>
              <a:t>8</a:t>
            </a:fld>
            <a:endParaRPr lang="en-US" altLang="en-US"/>
          </a:p>
        </p:txBody>
      </p:sp>
      <p:sp>
        <p:nvSpPr>
          <p:cNvPr id="6147" name="Rectangle 2">
            <a:extLst>
              <a:ext uri="{FF2B5EF4-FFF2-40B4-BE49-F238E27FC236}">
                <a16:creationId xmlns:a16="http://schemas.microsoft.com/office/drawing/2014/main" id="{49129F0A-BFDD-5447-9E15-E098BDC5BB33}"/>
              </a:ext>
            </a:extLst>
          </p:cNvPr>
          <p:cNvSpPr>
            <a:spLocks noGrp="1" noChangeArrowheads="1"/>
          </p:cNvSpPr>
          <p:nvPr>
            <p:ph type="title"/>
          </p:nvPr>
        </p:nvSpPr>
        <p:spPr>
          <a:xfrm>
            <a:off x="2008103" y="136525"/>
            <a:ext cx="8075240" cy="998984"/>
          </a:xfrm>
        </p:spPr>
        <p:txBody>
          <a:bodyPr>
            <a:normAutofit/>
          </a:bodyPr>
          <a:lstStyle/>
          <a:p>
            <a:pPr eaLnBrk="1" hangingPunct="1"/>
            <a:r>
              <a:rPr lang="en-US" altLang="en-US" dirty="0"/>
              <a:t>History of NLP approaches</a:t>
            </a:r>
          </a:p>
        </p:txBody>
      </p:sp>
      <p:sp>
        <p:nvSpPr>
          <p:cNvPr id="6148" name="Rectangle 3">
            <a:extLst>
              <a:ext uri="{FF2B5EF4-FFF2-40B4-BE49-F238E27FC236}">
                <a16:creationId xmlns:a16="http://schemas.microsoft.com/office/drawing/2014/main" id="{21C1A483-9321-324A-A94C-12F71AF5BB32}"/>
              </a:ext>
            </a:extLst>
          </p:cNvPr>
          <p:cNvSpPr>
            <a:spLocks noGrp="1" noChangeArrowheads="1"/>
          </p:cNvSpPr>
          <p:nvPr>
            <p:ph type="body" idx="1"/>
          </p:nvPr>
        </p:nvSpPr>
        <p:spPr>
          <a:xfrm>
            <a:off x="162022" y="1282329"/>
            <a:ext cx="5857778" cy="5074022"/>
          </a:xfrm>
        </p:spPr>
        <p:txBody>
          <a:bodyPr>
            <a:normAutofit fontScale="92500" lnSpcReduction="20000"/>
          </a:bodyPr>
          <a:lstStyle/>
          <a:p>
            <a:pPr marL="0" indent="0" eaLnBrk="1" hangingPunct="1">
              <a:buNone/>
            </a:pPr>
            <a:r>
              <a:rPr lang="en-US" altLang="en-US" sz="2400" b="1" dirty="0">
                <a:solidFill>
                  <a:schemeClr val="bg2"/>
                </a:solidFill>
              </a:rPr>
              <a:t>Computational Linguistics </a:t>
            </a:r>
          </a:p>
          <a:p>
            <a:pPr eaLnBrk="1" hangingPunct="1"/>
            <a:endParaRPr lang="en-US" altLang="en-US" dirty="0"/>
          </a:p>
          <a:p>
            <a:pPr marL="0" indent="0">
              <a:buNone/>
            </a:pPr>
            <a:r>
              <a:rPr lang="en-GB" sz="2400" b="1" dirty="0">
                <a:solidFill>
                  <a:schemeClr val="bg2"/>
                </a:solidFill>
              </a:rPr>
              <a:t>Data-Driven approach to NLP:</a:t>
            </a:r>
          </a:p>
          <a:p>
            <a:r>
              <a:rPr lang="en-CA" sz="2000" dirty="0"/>
              <a:t>Train models to encode the grammatical structure of a language from text examples.</a:t>
            </a:r>
          </a:p>
          <a:p>
            <a:r>
              <a:rPr lang="en-GB" sz="2000" dirty="0"/>
              <a:t>Models can be used </a:t>
            </a:r>
            <a:r>
              <a:rPr lang="en-CA" sz="2000" dirty="0"/>
              <a:t>with arbitrary languages and applications</a:t>
            </a:r>
          </a:p>
          <a:p>
            <a:endParaRPr lang="en-CA" sz="2000" dirty="0"/>
          </a:p>
          <a:p>
            <a:pPr marL="0" indent="0" eaLnBrk="1" hangingPunct="1">
              <a:buNone/>
            </a:pPr>
            <a:r>
              <a:rPr lang="en-US" altLang="en-US" b="1" dirty="0">
                <a:solidFill>
                  <a:schemeClr val="bg2"/>
                </a:solidFill>
              </a:rPr>
              <a:t>Text analytics:</a:t>
            </a:r>
          </a:p>
          <a:p>
            <a:pPr lvl="1"/>
            <a:r>
              <a:rPr lang="en-US" altLang="en-US" dirty="0"/>
              <a:t>draws on some NLP tools</a:t>
            </a:r>
          </a:p>
          <a:p>
            <a:pPr lvl="1"/>
            <a:endParaRPr lang="en-US" altLang="en-US" dirty="0"/>
          </a:p>
          <a:p>
            <a:pPr marL="0" indent="0">
              <a:buNone/>
            </a:pPr>
            <a:r>
              <a:rPr lang="en-US" altLang="en-US" b="1" dirty="0">
                <a:solidFill>
                  <a:schemeClr val="bg2"/>
                </a:solidFill>
              </a:rPr>
              <a:t>Generative AI and prompt Engineering  </a:t>
            </a:r>
            <a:r>
              <a:rPr lang="en-US" altLang="en-US" sz="2300" b="1" dirty="0">
                <a:solidFill>
                  <a:schemeClr val="bg2"/>
                </a:solidFill>
              </a:rPr>
              <a:t>(now those feedback into understanding the language-humanities )</a:t>
            </a:r>
          </a:p>
          <a:p>
            <a:pPr marL="0" indent="0">
              <a:buNone/>
            </a:pPr>
            <a:r>
              <a:rPr lang="en-US" altLang="en-US" b="1" dirty="0">
                <a:solidFill>
                  <a:schemeClr val="bg2"/>
                </a:solidFill>
              </a:rPr>
              <a:t> </a:t>
            </a:r>
          </a:p>
          <a:p>
            <a:pPr lvl="1"/>
            <a:endParaRPr lang="en-US" altLang="en-US" dirty="0"/>
          </a:p>
        </p:txBody>
      </p:sp>
      <p:graphicFrame>
        <p:nvGraphicFramePr>
          <p:cNvPr id="2" name="Diagram 1">
            <a:extLst>
              <a:ext uri="{FF2B5EF4-FFF2-40B4-BE49-F238E27FC236}">
                <a16:creationId xmlns:a16="http://schemas.microsoft.com/office/drawing/2014/main" id="{47EEF5D8-8509-B44A-B3E4-C4C95717C7F1}"/>
              </a:ext>
            </a:extLst>
          </p:cNvPr>
          <p:cNvGraphicFramePr/>
          <p:nvPr>
            <p:extLst>
              <p:ext uri="{D42A27DB-BD31-4B8C-83A1-F6EECF244321}">
                <p14:modId xmlns:p14="http://schemas.microsoft.com/office/powerpoint/2010/main" val="2979531232"/>
              </p:ext>
            </p:extLst>
          </p:nvPr>
        </p:nvGraphicFramePr>
        <p:xfrm>
          <a:off x="6550579" y="1282328"/>
          <a:ext cx="2362200" cy="525658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335139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AF661F-E0A4-E14F-9337-E3C070DE8199}"/>
              </a:ext>
            </a:extLst>
          </p:cNvPr>
          <p:cNvSpPr>
            <a:spLocks noGrp="1"/>
          </p:cNvSpPr>
          <p:nvPr>
            <p:ph type="title"/>
          </p:nvPr>
        </p:nvSpPr>
        <p:spPr>
          <a:xfrm>
            <a:off x="2267744" y="494891"/>
            <a:ext cx="7128792" cy="998984"/>
          </a:xfrm>
        </p:spPr>
        <p:txBody>
          <a:bodyPr>
            <a:normAutofit fontScale="90000"/>
          </a:bodyPr>
          <a:lstStyle/>
          <a:p>
            <a:r>
              <a:rPr lang="en-GB" dirty="0"/>
              <a:t>Early model to represent text: Bag of words </a:t>
            </a:r>
          </a:p>
        </p:txBody>
      </p:sp>
      <p:pic>
        <p:nvPicPr>
          <p:cNvPr id="6" name="Picture 5">
            <a:extLst>
              <a:ext uri="{FF2B5EF4-FFF2-40B4-BE49-F238E27FC236}">
                <a16:creationId xmlns:a16="http://schemas.microsoft.com/office/drawing/2014/main" id="{60051456-D413-1B44-B727-ED94AD53CEC1}"/>
              </a:ext>
            </a:extLst>
          </p:cNvPr>
          <p:cNvPicPr>
            <a:picLocks noChangeAspect="1"/>
          </p:cNvPicPr>
          <p:nvPr/>
        </p:nvPicPr>
        <p:blipFill rotWithShape="1">
          <a:blip r:embed="rId3">
            <a:extLst>
              <a:ext uri="{28A0092B-C50C-407E-A947-70E740481C1C}">
                <a14:useLocalDpi xmlns:a14="http://schemas.microsoft.com/office/drawing/2010/main" val="0"/>
              </a:ext>
            </a:extLst>
          </a:blip>
          <a:srcRect b="7601"/>
          <a:stretch/>
        </p:blipFill>
        <p:spPr>
          <a:xfrm>
            <a:off x="395536" y="2060848"/>
            <a:ext cx="7920880" cy="4176464"/>
          </a:xfrm>
          <a:prstGeom prst="rect">
            <a:avLst/>
          </a:prstGeom>
        </p:spPr>
      </p:pic>
      <p:sp>
        <p:nvSpPr>
          <p:cNvPr id="3" name="Footer Placeholder 2">
            <a:extLst>
              <a:ext uri="{FF2B5EF4-FFF2-40B4-BE49-F238E27FC236}">
                <a16:creationId xmlns:a16="http://schemas.microsoft.com/office/drawing/2014/main" id="{D8B723BB-ED4B-6501-8B21-0EB7F7CEB81E}"/>
              </a:ext>
            </a:extLst>
          </p:cNvPr>
          <p:cNvSpPr>
            <a:spLocks noGrp="1"/>
          </p:cNvSpPr>
          <p:nvPr>
            <p:ph type="ftr" sz="quarter" idx="11"/>
          </p:nvPr>
        </p:nvSpPr>
        <p:spPr/>
        <p:txBody>
          <a:bodyPr/>
          <a:lstStyle/>
          <a:p>
            <a:r>
              <a:rPr lang="en-GB"/>
              <a:t>Introduction to Text Analytics</a:t>
            </a:r>
          </a:p>
        </p:txBody>
      </p:sp>
      <p:sp>
        <p:nvSpPr>
          <p:cNvPr id="4" name="Slide Number Placeholder 3">
            <a:extLst>
              <a:ext uri="{FF2B5EF4-FFF2-40B4-BE49-F238E27FC236}">
                <a16:creationId xmlns:a16="http://schemas.microsoft.com/office/drawing/2014/main" id="{AD5B1D38-A0ED-885E-5B1B-2FEC1C889A37}"/>
              </a:ext>
            </a:extLst>
          </p:cNvPr>
          <p:cNvSpPr>
            <a:spLocks noGrp="1"/>
          </p:cNvSpPr>
          <p:nvPr>
            <p:ph type="sldNum" sz="quarter" idx="12"/>
          </p:nvPr>
        </p:nvSpPr>
        <p:spPr/>
        <p:txBody>
          <a:bodyPr/>
          <a:lstStyle/>
          <a:p>
            <a:fld id="{191E7B16-C11D-48A6-9FE1-93A9A96AC7E6}" type="slidenum">
              <a:rPr lang="en-GB" smtClean="0"/>
              <a:t>9</a:t>
            </a:fld>
            <a:endParaRPr lang="en-GB"/>
          </a:p>
        </p:txBody>
      </p:sp>
    </p:spTree>
    <p:extLst>
      <p:ext uri="{BB962C8B-B14F-4D97-AF65-F5344CB8AC3E}">
        <p14:creationId xmlns:p14="http://schemas.microsoft.com/office/powerpoint/2010/main" val="838745876"/>
      </p:ext>
    </p:extLst>
  </p:cSld>
  <p:clrMapOvr>
    <a:masterClrMapping/>
  </p:clrMapOvr>
</p:sld>
</file>

<file path=ppt/theme/theme1.xml><?xml version="1.0" encoding="utf-8"?>
<a:theme xmlns:a="http://schemas.openxmlformats.org/drawingml/2006/main" name="1_Office Theme">
  <a:themeElements>
    <a:clrScheme name="Heriot-Watt">
      <a:dk1>
        <a:srgbClr val="5E6A71"/>
      </a:dk1>
      <a:lt1>
        <a:srgbClr val="FFFFFF"/>
      </a:lt1>
      <a:dk2>
        <a:srgbClr val="0098DB"/>
      </a:dk2>
      <a:lt2>
        <a:srgbClr val="00549F"/>
      </a:lt2>
      <a:accent1>
        <a:srgbClr val="0098DB"/>
      </a:accent1>
      <a:accent2>
        <a:srgbClr val="A5ACAF"/>
      </a:accent2>
      <a:accent3>
        <a:srgbClr val="5E6A71"/>
      </a:accent3>
      <a:accent4>
        <a:srgbClr val="00549F"/>
      </a:accent4>
      <a:accent5>
        <a:srgbClr val="72BCFF"/>
      </a:accent5>
      <a:accent6>
        <a:srgbClr val="BCC3C7"/>
      </a:accent6>
      <a:hlink>
        <a:srgbClr val="0098DB"/>
      </a:hlink>
      <a:folHlink>
        <a:srgbClr val="A5ACA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2_Office Theme">
  <a:themeElements>
    <a:clrScheme name="Heriot-Watt">
      <a:dk1>
        <a:srgbClr val="5E6A71"/>
      </a:dk1>
      <a:lt1>
        <a:srgbClr val="FFFFFF"/>
      </a:lt1>
      <a:dk2>
        <a:srgbClr val="0098DB"/>
      </a:dk2>
      <a:lt2>
        <a:srgbClr val="00549F"/>
      </a:lt2>
      <a:accent1>
        <a:srgbClr val="0098DB"/>
      </a:accent1>
      <a:accent2>
        <a:srgbClr val="A5ACAF"/>
      </a:accent2>
      <a:accent3>
        <a:srgbClr val="5E6A71"/>
      </a:accent3>
      <a:accent4>
        <a:srgbClr val="00549F"/>
      </a:accent4>
      <a:accent5>
        <a:srgbClr val="72BCFF"/>
      </a:accent5>
      <a:accent6>
        <a:srgbClr val="BCC3C7"/>
      </a:accent6>
      <a:hlink>
        <a:srgbClr val="0098DB"/>
      </a:hlink>
      <a:folHlink>
        <a:srgbClr val="A5ACA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4_Office Theme">
  <a:themeElements>
    <a:clrScheme name="Heriot-Watt">
      <a:dk1>
        <a:srgbClr val="5E6A71"/>
      </a:dk1>
      <a:lt1>
        <a:srgbClr val="FFFFFF"/>
      </a:lt1>
      <a:dk2>
        <a:srgbClr val="0098DB"/>
      </a:dk2>
      <a:lt2>
        <a:srgbClr val="00549F"/>
      </a:lt2>
      <a:accent1>
        <a:srgbClr val="0098DB"/>
      </a:accent1>
      <a:accent2>
        <a:srgbClr val="FFFFFF"/>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3_Office Theme">
  <a:themeElements>
    <a:clrScheme name="Heriot-Watt">
      <a:dk1>
        <a:srgbClr val="5E6A71"/>
      </a:dk1>
      <a:lt1>
        <a:srgbClr val="FFFFFF"/>
      </a:lt1>
      <a:dk2>
        <a:srgbClr val="0098DB"/>
      </a:dk2>
      <a:lt2>
        <a:srgbClr val="00549F"/>
      </a:lt2>
      <a:accent1>
        <a:srgbClr val="0098DB"/>
      </a:accent1>
      <a:accent2>
        <a:srgbClr val="FFFFFF"/>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5_Office Theme">
  <a:themeElements>
    <a:clrScheme name="Heriot-Watt">
      <a:dk1>
        <a:srgbClr val="5E6A71"/>
      </a:dk1>
      <a:lt1>
        <a:srgbClr val="FFFFFF"/>
      </a:lt1>
      <a:dk2>
        <a:srgbClr val="0098DB"/>
      </a:dk2>
      <a:lt2>
        <a:srgbClr val="00549F"/>
      </a:lt2>
      <a:accent1>
        <a:srgbClr val="0098DB"/>
      </a:accent1>
      <a:accent2>
        <a:srgbClr val="FFFFFF"/>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6EE07C38512818468275603CD5E61BA0" ma:contentTypeVersion="0" ma:contentTypeDescription="Create a new document." ma:contentTypeScope="" ma:versionID="bffdf6d8b42402b1618094c717ddf4d4">
  <xsd:schema xmlns:xsd="http://www.w3.org/2001/XMLSchema" xmlns:xs="http://www.w3.org/2001/XMLSchema" xmlns:p="http://schemas.microsoft.com/office/2006/metadata/properties" targetNamespace="http://schemas.microsoft.com/office/2006/metadata/properties" ma:root="true" ma:fieldsID="aa1222beb234debe96d12a98d24ff8a0">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6FC14F33-A9A2-48F1-A0A9-DB146E88F93D}">
  <ds:schemaRefs>
    <ds:schemaRef ds:uri="http://schemas.microsoft.com/sharepoint/v3/contenttype/forms"/>
  </ds:schemaRefs>
</ds:datastoreItem>
</file>

<file path=customXml/itemProps2.xml><?xml version="1.0" encoding="utf-8"?>
<ds:datastoreItem xmlns:ds="http://schemas.openxmlformats.org/officeDocument/2006/customXml" ds:itemID="{279AB7AB-D87E-4CE6-8813-9B5D560C3A7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6F7ACEBA-99EE-4B9A-99FE-F9695B41FA99}">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otalTime>11365</TotalTime>
  <Words>8421</Words>
  <Application>Microsoft Macintosh PowerPoint</Application>
  <PresentationFormat>On-screen Show (4:3)</PresentationFormat>
  <Paragraphs>970</Paragraphs>
  <Slides>66</Slides>
  <Notes>46</Notes>
  <HiddenSlides>9</HiddenSlides>
  <MMClips>0</MMClips>
  <ScaleCrop>false</ScaleCrop>
  <HeadingPairs>
    <vt:vector size="8" baseType="variant">
      <vt:variant>
        <vt:lpstr>Fonts Used</vt:lpstr>
      </vt:variant>
      <vt:variant>
        <vt:i4>20</vt:i4>
      </vt:variant>
      <vt:variant>
        <vt:lpstr>Theme</vt:lpstr>
      </vt:variant>
      <vt:variant>
        <vt:i4>5</vt:i4>
      </vt:variant>
      <vt:variant>
        <vt:lpstr>Embedded OLE Servers</vt:lpstr>
      </vt:variant>
      <vt:variant>
        <vt:i4>2</vt:i4>
      </vt:variant>
      <vt:variant>
        <vt:lpstr>Slide Titles</vt:lpstr>
      </vt:variant>
      <vt:variant>
        <vt:i4>66</vt:i4>
      </vt:variant>
    </vt:vector>
  </HeadingPairs>
  <TitlesOfParts>
    <vt:vector size="93" baseType="lpstr">
      <vt:lpstr>Aldine721</vt:lpstr>
      <vt:lpstr>Arial</vt:lpstr>
      <vt:lpstr>Brown</vt:lpstr>
      <vt:lpstr>Calibri</vt:lpstr>
      <vt:lpstr>Courier</vt:lpstr>
      <vt:lpstr>Courier New</vt:lpstr>
      <vt:lpstr>Helvetica</vt:lpstr>
      <vt:lpstr>Helvetica Neue</vt:lpstr>
      <vt:lpstr>Inter</vt:lpstr>
      <vt:lpstr>Lato Extended</vt:lpstr>
      <vt:lpstr>MinionPro</vt:lpstr>
      <vt:lpstr>NimbusRomNo9L</vt:lpstr>
      <vt:lpstr>Palatino Linotype</vt:lpstr>
      <vt:lpstr>sohne</vt:lpstr>
      <vt:lpstr>Source Sans Pro</vt:lpstr>
      <vt:lpstr>source-serif-pro</vt:lpstr>
      <vt:lpstr>Times</vt:lpstr>
      <vt:lpstr>Times New Roman</vt:lpstr>
      <vt:lpstr>UbuntuMono</vt:lpstr>
      <vt:lpstr>Wingdings</vt:lpstr>
      <vt:lpstr>1_Office Theme</vt:lpstr>
      <vt:lpstr>2_Office Theme</vt:lpstr>
      <vt:lpstr>4_Office Theme</vt:lpstr>
      <vt:lpstr>3_Office Theme</vt:lpstr>
      <vt:lpstr>5_Office Theme</vt:lpstr>
      <vt:lpstr>Equation</vt:lpstr>
      <vt:lpstr>Worksheet</vt:lpstr>
      <vt:lpstr>Applied Text Analytics </vt:lpstr>
      <vt:lpstr>Sources of Text</vt:lpstr>
      <vt:lpstr>Text Data Growth?</vt:lpstr>
      <vt:lpstr>Value from Text ?</vt:lpstr>
      <vt:lpstr>Text Analytics</vt:lpstr>
      <vt:lpstr>Some topics covered in the course!</vt:lpstr>
      <vt:lpstr>Related Fields </vt:lpstr>
      <vt:lpstr>History of NLP approaches</vt:lpstr>
      <vt:lpstr>Early model to represent text: Bag of words </vt:lpstr>
      <vt:lpstr>Bag of words representation</vt:lpstr>
      <vt:lpstr>The bag of words representation:  using a subset of words</vt:lpstr>
      <vt:lpstr>Processing Raw text</vt:lpstr>
      <vt:lpstr>Processing Raw text</vt:lpstr>
      <vt:lpstr>Tokenization</vt:lpstr>
      <vt:lpstr>Stemming vs. Lemmatization</vt:lpstr>
      <vt:lpstr>Vector space model</vt:lpstr>
      <vt:lpstr>Bag of words example</vt:lpstr>
      <vt:lpstr>Document Vectorization</vt:lpstr>
      <vt:lpstr>TF-IDF</vt:lpstr>
      <vt:lpstr>Example from Shakespeare corpus</vt:lpstr>
      <vt:lpstr>Important research question</vt:lpstr>
      <vt:lpstr>N-Gram features</vt:lpstr>
      <vt:lpstr>Text Classification</vt:lpstr>
      <vt:lpstr>Text Classification</vt:lpstr>
      <vt:lpstr>Logistic Regression classifying IMDb Movie Reviews –uni-gram</vt:lpstr>
      <vt:lpstr>LR classifying IMDb Movie Reviews (uni-gram, bi-gram, tri-gram)</vt:lpstr>
      <vt:lpstr>Topic Modeling</vt:lpstr>
      <vt:lpstr>Latent Semantic Analysis (LSA) </vt:lpstr>
      <vt:lpstr>Latent Dirichlet Allocation (LDA):</vt:lpstr>
      <vt:lpstr>Each topic is represented in terms of the words it has the highest probability of generating </vt:lpstr>
      <vt:lpstr>LDA on IMDb Movie Reviews</vt:lpstr>
      <vt:lpstr>LDA on IMDb Movie Reviews</vt:lpstr>
      <vt:lpstr>10 topics for 1star review on a phone brand </vt:lpstr>
      <vt:lpstr>Python Libraries: Text Analytics &amp; NLP</vt:lpstr>
      <vt:lpstr>Enhancing Bag of word (BOW)</vt:lpstr>
      <vt:lpstr>Word encoding</vt:lpstr>
      <vt:lpstr>Word Embedding (capturing relational meaning)</vt:lpstr>
      <vt:lpstr>Word2vec Models </vt:lpstr>
      <vt:lpstr>Dense embeddings you can download!</vt:lpstr>
      <vt:lpstr>Deep Learning for NLP</vt:lpstr>
      <vt:lpstr>Sequence models for text</vt:lpstr>
      <vt:lpstr>RNN models in NLP Applications</vt:lpstr>
      <vt:lpstr>The big break through for NLP: Transformers </vt:lpstr>
      <vt:lpstr> The Transformer Architecture</vt:lpstr>
      <vt:lpstr>The Transformer Architecture (original architecture) </vt:lpstr>
      <vt:lpstr>The Transformer Architecture</vt:lpstr>
      <vt:lpstr>The Transformer Architecture- Decoder side</vt:lpstr>
      <vt:lpstr>The Transformer Categories  </vt:lpstr>
      <vt:lpstr>NLP &amp; transformer models  “ All you need is Attention”</vt:lpstr>
      <vt:lpstr>Key Transformer models</vt:lpstr>
      <vt:lpstr>Transfer Learning in NLP</vt:lpstr>
      <vt:lpstr>Transfer Learning in NLP</vt:lpstr>
      <vt:lpstr>Transfer Learning in NLP</vt:lpstr>
      <vt:lpstr>Hugging Face Transformers </vt:lpstr>
      <vt:lpstr>Pipelines in Huggingface –code </vt:lpstr>
      <vt:lpstr>Transformer NLP Applications  (Hands-on)  </vt:lpstr>
      <vt:lpstr>Transformer NLP Applications  (Hands-on)-cont.  </vt:lpstr>
      <vt:lpstr>ChatGPT (How it works)</vt:lpstr>
      <vt:lpstr>ChatGPT (How it works)-2</vt:lpstr>
      <vt:lpstr>ChatGPT (How it works)-3</vt:lpstr>
      <vt:lpstr>Todays Hype</vt:lpstr>
      <vt:lpstr>Introductory resources NLP/LLM</vt:lpstr>
      <vt:lpstr>Key Points for future </vt:lpstr>
      <vt:lpstr>Course Resources</vt:lpstr>
      <vt:lpstr>Unprecedent times for NLP &amp; AI </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Iain McGeary</dc:creator>
  <cp:lastModifiedBy>Elgayar, Neamat</cp:lastModifiedBy>
  <cp:revision>197</cp:revision>
  <dcterms:created xsi:type="dcterms:W3CDTF">2016-02-11T16:23:53Z</dcterms:created>
  <dcterms:modified xsi:type="dcterms:W3CDTF">2024-01-16T12:30:40Z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0x0101006EE07C38512818468275603CD5E61BA0</vt:lpwstr>
  </property>
</Properties>
</file>